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672" r:id="rId6"/>
  </p:sldMasterIdLst>
  <p:notesMasterIdLst>
    <p:notesMasterId r:id="rId34"/>
  </p:notesMasterIdLst>
  <p:handoutMasterIdLst>
    <p:handoutMasterId r:id="rId35"/>
  </p:handoutMasterIdLst>
  <p:sldIdLst>
    <p:sldId id="435" r:id="rId7"/>
    <p:sldId id="376" r:id="rId8"/>
    <p:sldId id="377" r:id="rId9"/>
    <p:sldId id="378" r:id="rId10"/>
    <p:sldId id="379" r:id="rId11"/>
    <p:sldId id="380" r:id="rId12"/>
    <p:sldId id="381" r:id="rId13"/>
    <p:sldId id="275" r:id="rId14"/>
    <p:sldId id="276" r:id="rId15"/>
    <p:sldId id="277" r:id="rId16"/>
    <p:sldId id="273" r:id="rId17"/>
    <p:sldId id="266" r:id="rId18"/>
    <p:sldId id="272" r:id="rId19"/>
    <p:sldId id="274" r:id="rId20"/>
    <p:sldId id="267" r:id="rId21"/>
    <p:sldId id="280" r:id="rId22"/>
    <p:sldId id="331" r:id="rId23"/>
    <p:sldId id="332" r:id="rId24"/>
    <p:sldId id="268" r:id="rId25"/>
    <p:sldId id="263" r:id="rId26"/>
    <p:sldId id="447" r:id="rId27"/>
    <p:sldId id="448" r:id="rId28"/>
    <p:sldId id="375" r:id="rId29"/>
    <p:sldId id="427" r:id="rId30"/>
    <p:sldId id="426" r:id="rId31"/>
    <p:sldId id="425" r:id="rId32"/>
    <p:sldId id="262" r:id="rId33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lska, Agata" initials="MA" lastIdx="1" clrIdx="0">
    <p:extLst>
      <p:ext uri="{19B8F6BF-5375-455C-9EA6-DF929625EA0E}">
        <p15:presenceInfo xmlns:p15="http://schemas.microsoft.com/office/powerpoint/2012/main" userId="S::agata.michalska@arcadis.com::74e44750-c3fc-425b-b383-87c16aa2cc4d" providerId="AD"/>
      </p:ext>
    </p:extLst>
  </p:cmAuthor>
  <p:cmAuthor id="2" name="Kornaga-Janowska, Iwona" initials="KJI" lastIdx="2" clrIdx="1">
    <p:extLst>
      <p:ext uri="{19B8F6BF-5375-455C-9EA6-DF929625EA0E}">
        <p15:presenceInfo xmlns:p15="http://schemas.microsoft.com/office/powerpoint/2012/main" userId="S::iwona.kornaga@arcadis.com::f76a79de-49f4-41bc-a264-dbcf7f592065" providerId="AD"/>
      </p:ext>
    </p:extLst>
  </p:cmAuthor>
  <p:cmAuthor id="3" name="Mlodzianowska-Synowiec, Maria" initials="MSM" lastIdx="6" clrIdx="2">
    <p:extLst>
      <p:ext uri="{19B8F6BF-5375-455C-9EA6-DF929625EA0E}">
        <p15:presenceInfo xmlns:p15="http://schemas.microsoft.com/office/powerpoint/2012/main" userId="S::maria.synowiec@arcadis.com::4f3f5dd3-c5f6-4449-b51d-a0b0531e96cf" providerId="AD"/>
      </p:ext>
    </p:extLst>
  </p:cmAuthor>
  <p:cmAuthor id="4" name="Kubas, Justyna" initials="KJ" lastIdx="1" clrIdx="3">
    <p:extLst>
      <p:ext uri="{19B8F6BF-5375-455C-9EA6-DF929625EA0E}">
        <p15:presenceInfo xmlns:p15="http://schemas.microsoft.com/office/powerpoint/2012/main" userId="S::justyna.kubas@arcadis.com::9848b1c1-c68c-4af4-a33d-95b00582d2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ADB4"/>
    <a:srgbClr val="005570"/>
    <a:srgbClr val="DC6E1E"/>
    <a:srgbClr val="9AC8C4"/>
    <a:srgbClr val="19417D"/>
    <a:srgbClr val="59BDD4"/>
    <a:srgbClr val="59BDB5"/>
    <a:srgbClr val="59D4A7"/>
    <a:srgbClr val="559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364763-66B5-1377-96E2-19F855B2F85F}" v="2" dt="2021-05-20T08:37:21.324"/>
    <p1510:client id="{565E58DC-5550-D4B1-468E-B05E71D953CE}" v="12" dt="2021-05-20T09:32:34.169"/>
    <p1510:client id="{773C4A02-A3DF-4897-9558-D96FED10832B}" v="3" dt="2021-05-20T07:50:06.948"/>
  </p1510:revLst>
</p1510:revInfo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Styl jasny 1 — Ak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yl jasny 1 — Ak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06799F8-075E-4A3A-A7F6-7FBC6576F1A4}" styleName="Styl z motywem 2 — Ak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Styl z motywem 1 — Ak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 jasny 3 — Ak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 pośredni 1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 z motywem 2 — Ak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49" autoAdjust="0"/>
  </p:normalViewPr>
  <p:slideViewPr>
    <p:cSldViewPr snapToGrid="0">
      <p:cViewPr varScale="1">
        <p:scale>
          <a:sx n="119" d="100"/>
          <a:sy n="119" d="100"/>
        </p:scale>
        <p:origin x="15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42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andyk, Barbara" userId="S::barbara.rososinska@arcadis.com::42964f78-def4-40ff-811c-885effde7487" providerId="AD" clId="Web-{565E58DC-5550-D4B1-468E-B05E71D953CE}"/>
    <pc:docChg chg="modSld">
      <pc:chgData name="Parandyk, Barbara" userId="S::barbara.rososinska@arcadis.com::42964f78-def4-40ff-811c-885effde7487" providerId="AD" clId="Web-{565E58DC-5550-D4B1-468E-B05E71D953CE}" dt="2021-05-20T09:32:30.059" v="7"/>
      <pc:docMkLst>
        <pc:docMk/>
      </pc:docMkLst>
      <pc:sldChg chg="modSp">
        <pc:chgData name="Parandyk, Barbara" userId="S::barbara.rososinska@arcadis.com::42964f78-def4-40ff-811c-885effde7487" providerId="AD" clId="Web-{565E58DC-5550-D4B1-468E-B05E71D953CE}" dt="2021-05-20T09:32:30.059" v="7"/>
        <pc:sldMkLst>
          <pc:docMk/>
          <pc:sldMk cId="317583332" sldId="447"/>
        </pc:sldMkLst>
        <pc:graphicFrameChg chg="mod modGraphic">
          <ac:chgData name="Parandyk, Barbara" userId="S::barbara.rososinska@arcadis.com::42964f78-def4-40ff-811c-885effde7487" providerId="AD" clId="Web-{565E58DC-5550-D4B1-468E-B05E71D953CE}" dt="2021-05-20T09:32:30.059" v="7"/>
          <ac:graphicFrameMkLst>
            <pc:docMk/>
            <pc:sldMk cId="317583332" sldId="447"/>
            <ac:graphicFrameMk id="4" creationId="{DA68B547-B9F0-4795-9590-D31A56428381}"/>
          </ac:graphicFrameMkLst>
        </pc:graphicFrameChg>
      </pc:sldChg>
    </pc:docChg>
  </pc:docChgLst>
  <pc:docChgLst>
    <pc:chgData name="Parandyk, Barbara" userId="S::barbara.rososinska@arcadis.com::42964f78-def4-40ff-811c-885effde7487" providerId="AD" clId="Web-{3E364763-66B5-1377-96E2-19F855B2F85F}"/>
    <pc:docChg chg="sldOrd">
      <pc:chgData name="Parandyk, Barbara" userId="S::barbara.rososinska@arcadis.com::42964f78-def4-40ff-811c-885effde7487" providerId="AD" clId="Web-{3E364763-66B5-1377-96E2-19F855B2F85F}" dt="2021-05-20T08:37:21.324" v="1"/>
      <pc:docMkLst>
        <pc:docMk/>
      </pc:docMkLst>
      <pc:sldChg chg="ord">
        <pc:chgData name="Parandyk, Barbara" userId="S::barbara.rososinska@arcadis.com::42964f78-def4-40ff-811c-885effde7487" providerId="AD" clId="Web-{3E364763-66B5-1377-96E2-19F855B2F85F}" dt="2021-05-20T08:37:21.324" v="1"/>
        <pc:sldMkLst>
          <pc:docMk/>
          <pc:sldMk cId="4062348101" sldId="275"/>
        </pc:sldMkLst>
      </pc:sldChg>
    </pc:docChg>
  </pc:docChgLst>
  <pc:docChgLst>
    <pc:chgData name="Parandyk, Barbara" userId="42964f78-def4-40ff-811c-885effde7487" providerId="ADAL" clId="{773C4A02-A3DF-4897-9558-D96FED10832B}"/>
    <pc:docChg chg="custSel addSld delSld modSld sldOrd">
      <pc:chgData name="Parandyk, Barbara" userId="42964f78-def4-40ff-811c-885effde7487" providerId="ADAL" clId="{773C4A02-A3DF-4897-9558-D96FED10832B}" dt="2021-05-20T07:50:09.574" v="25" actId="47"/>
      <pc:docMkLst>
        <pc:docMk/>
      </pc:docMkLst>
      <pc:sldChg chg="ord">
        <pc:chgData name="Parandyk, Barbara" userId="42964f78-def4-40ff-811c-885effde7487" providerId="ADAL" clId="{773C4A02-A3DF-4897-9558-D96FED10832B}" dt="2021-05-20T07:26:42.851" v="16"/>
        <pc:sldMkLst>
          <pc:docMk/>
          <pc:sldMk cId="4062348101" sldId="275"/>
        </pc:sldMkLst>
      </pc:sldChg>
      <pc:sldChg chg="delSp mod">
        <pc:chgData name="Parandyk, Barbara" userId="42964f78-def4-40ff-811c-885effde7487" providerId="ADAL" clId="{773C4A02-A3DF-4897-9558-D96FED10832B}" dt="2021-05-20T07:27:34.926" v="23" actId="478"/>
        <pc:sldMkLst>
          <pc:docMk/>
          <pc:sldMk cId="1656233052" sldId="276"/>
        </pc:sldMkLst>
        <pc:picChg chg="del">
          <ac:chgData name="Parandyk, Barbara" userId="42964f78-def4-40ff-811c-885effde7487" providerId="ADAL" clId="{773C4A02-A3DF-4897-9558-D96FED10832B}" dt="2021-05-20T07:27:34.926" v="23" actId="478"/>
          <ac:picMkLst>
            <pc:docMk/>
            <pc:sldMk cId="1656233052" sldId="276"/>
            <ac:picMk id="17" creationId="{840A552B-0AE4-41A0-9C85-CA84F869067A}"/>
          </ac:picMkLst>
        </pc:picChg>
      </pc:sldChg>
      <pc:sldChg chg="modSp mod">
        <pc:chgData name="Parandyk, Barbara" userId="42964f78-def4-40ff-811c-885effde7487" providerId="ADAL" clId="{773C4A02-A3DF-4897-9558-D96FED10832B}" dt="2021-05-20T07:27:24.994" v="22" actId="14734"/>
        <pc:sldMkLst>
          <pc:docMk/>
          <pc:sldMk cId="2826212979" sldId="277"/>
        </pc:sldMkLst>
        <pc:graphicFrameChg chg="mod modGraphic">
          <ac:chgData name="Parandyk, Barbara" userId="42964f78-def4-40ff-811c-885effde7487" providerId="ADAL" clId="{773C4A02-A3DF-4897-9558-D96FED10832B}" dt="2021-05-20T07:27:24.994" v="22" actId="14734"/>
          <ac:graphicFrameMkLst>
            <pc:docMk/>
            <pc:sldMk cId="2826212979" sldId="277"/>
            <ac:graphicFrameMk id="5" creationId="{9D4ECD46-E7B3-4129-8D37-C2FF5956EA7C}"/>
          </ac:graphicFrameMkLst>
        </pc:graphicFrameChg>
      </pc:sldChg>
      <pc:sldChg chg="modSp mod">
        <pc:chgData name="Parandyk, Barbara" userId="42964f78-def4-40ff-811c-885effde7487" providerId="ADAL" clId="{773C4A02-A3DF-4897-9558-D96FED10832B}" dt="2021-05-20T07:23:45.402" v="3" actId="20577"/>
        <pc:sldMkLst>
          <pc:docMk/>
          <pc:sldMk cId="1265027549" sldId="280"/>
        </pc:sldMkLst>
        <pc:spChg chg="mod">
          <ac:chgData name="Parandyk, Barbara" userId="42964f78-def4-40ff-811c-885effde7487" providerId="ADAL" clId="{773C4A02-A3DF-4897-9558-D96FED10832B}" dt="2021-05-20T07:23:45.402" v="3" actId="20577"/>
          <ac:spMkLst>
            <pc:docMk/>
            <pc:sldMk cId="1265027549" sldId="280"/>
            <ac:spMk id="13" creationId="{F61F3F24-A80D-4CC7-9F2D-23AACAD9A1DE}"/>
          </ac:spMkLst>
        </pc:spChg>
      </pc:sldChg>
      <pc:sldChg chg="modSp mod">
        <pc:chgData name="Parandyk, Barbara" userId="42964f78-def4-40ff-811c-885effde7487" providerId="ADAL" clId="{773C4A02-A3DF-4897-9558-D96FED10832B}" dt="2021-05-20T07:23:50.852" v="5" actId="20577"/>
        <pc:sldMkLst>
          <pc:docMk/>
          <pc:sldMk cId="1464266494" sldId="331"/>
        </pc:sldMkLst>
        <pc:spChg chg="mod">
          <ac:chgData name="Parandyk, Barbara" userId="42964f78-def4-40ff-811c-885effde7487" providerId="ADAL" clId="{773C4A02-A3DF-4897-9558-D96FED10832B}" dt="2021-05-20T07:23:50.852" v="5" actId="20577"/>
          <ac:spMkLst>
            <pc:docMk/>
            <pc:sldMk cId="1464266494" sldId="331"/>
            <ac:spMk id="4" creationId="{48B3D533-58E9-498D-A5C6-528D9D360EC9}"/>
          </ac:spMkLst>
        </pc:spChg>
      </pc:sldChg>
      <pc:sldChg chg="del">
        <pc:chgData name="Parandyk, Barbara" userId="42964f78-def4-40ff-811c-885effde7487" providerId="ADAL" clId="{773C4A02-A3DF-4897-9558-D96FED10832B}" dt="2021-05-20T07:24:17.230" v="7" actId="47"/>
        <pc:sldMkLst>
          <pc:docMk/>
          <pc:sldMk cId="1627602970" sldId="382"/>
        </pc:sldMkLst>
      </pc:sldChg>
      <pc:sldChg chg="addSp delSp modSp mod">
        <pc:chgData name="Parandyk, Barbara" userId="42964f78-def4-40ff-811c-885effde7487" providerId="ADAL" clId="{773C4A02-A3DF-4897-9558-D96FED10832B}" dt="2021-05-20T07:25:21.790" v="14" actId="1076"/>
        <pc:sldMkLst>
          <pc:docMk/>
          <pc:sldMk cId="3791928422" sldId="426"/>
        </pc:sldMkLst>
        <pc:picChg chg="add mod">
          <ac:chgData name="Parandyk, Barbara" userId="42964f78-def4-40ff-811c-885effde7487" providerId="ADAL" clId="{773C4A02-A3DF-4897-9558-D96FED10832B}" dt="2021-05-20T07:25:21.790" v="14" actId="1076"/>
          <ac:picMkLst>
            <pc:docMk/>
            <pc:sldMk cId="3791928422" sldId="426"/>
            <ac:picMk id="5" creationId="{CFD17D24-ADBD-4391-B669-51ABBE376B40}"/>
          </ac:picMkLst>
        </pc:picChg>
        <pc:picChg chg="del">
          <ac:chgData name="Parandyk, Barbara" userId="42964f78-def4-40ff-811c-885effde7487" providerId="ADAL" clId="{773C4A02-A3DF-4897-9558-D96FED10832B}" dt="2021-05-20T07:24:29.397" v="8" actId="478"/>
          <ac:picMkLst>
            <pc:docMk/>
            <pc:sldMk cId="3791928422" sldId="426"/>
            <ac:picMk id="7" creationId="{3D172410-FF02-493D-A213-3AC62F142A3F}"/>
          </ac:picMkLst>
        </pc:picChg>
      </pc:sldChg>
      <pc:sldChg chg="add del">
        <pc:chgData name="Parandyk, Barbara" userId="42964f78-def4-40ff-811c-885effde7487" providerId="ADAL" clId="{773C4A02-A3DF-4897-9558-D96FED10832B}" dt="2021-05-20T07:50:09.574" v="25" actId="47"/>
        <pc:sldMkLst>
          <pc:docMk/>
          <pc:sldMk cId="1119214593" sldId="439"/>
        </pc:sldMkLst>
      </pc:sldChg>
      <pc:sldChg chg="add del">
        <pc:chgData name="Parandyk, Barbara" userId="42964f78-def4-40ff-811c-885effde7487" providerId="ADAL" clId="{773C4A02-A3DF-4897-9558-D96FED10832B}" dt="2021-05-20T07:50:09.574" v="25" actId="47"/>
        <pc:sldMkLst>
          <pc:docMk/>
          <pc:sldMk cId="2926341377" sldId="446"/>
        </pc:sldMkLst>
      </pc:sldChg>
      <pc:sldChg chg="add">
        <pc:chgData name="Parandyk, Barbara" userId="42964f78-def4-40ff-811c-885effde7487" providerId="ADAL" clId="{773C4A02-A3DF-4897-9558-D96FED10832B}" dt="2021-05-20T07:50:06.948" v="24"/>
        <pc:sldMkLst>
          <pc:docMk/>
          <pc:sldMk cId="317583332" sldId="447"/>
        </pc:sldMkLst>
      </pc:sldChg>
      <pc:sldChg chg="add">
        <pc:chgData name="Parandyk, Barbara" userId="42964f78-def4-40ff-811c-885effde7487" providerId="ADAL" clId="{773C4A02-A3DF-4897-9558-D96FED10832B}" dt="2021-05-20T07:50:06.948" v="24"/>
        <pc:sldMkLst>
          <pc:docMk/>
          <pc:sldMk cId="117331968" sldId="44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A4782-36D7-4C82-87F7-140A8BC660BC}" type="doc">
      <dgm:prSet loTypeId="urn:microsoft.com/office/officeart/2005/8/layout/process1" loCatId="process" qsTypeId="urn:microsoft.com/office/officeart/2005/8/quickstyle/simple5" qsCatId="simple" csTypeId="urn:microsoft.com/office/officeart/2005/8/colors/accent2_2" csCatId="accent2" phldr="1"/>
      <dgm:spPr/>
    </dgm:pt>
    <dgm:pt modelId="{C4068A83-096B-4304-83E8-EAD39B1E5021}">
      <dgm:prSet phldrT="[Tekst]" custT="1"/>
      <dgm:spPr/>
      <dgm:t>
        <a:bodyPr/>
        <a:lstStyle/>
        <a:p>
          <a:r>
            <a:rPr lang="pl-PL" sz="1800">
              <a:solidFill>
                <a:schemeClr val="bg1"/>
              </a:solidFill>
            </a:rPr>
            <a:t>WORP</a:t>
          </a:r>
        </a:p>
        <a:p>
          <a:r>
            <a:rPr lang="pl-PL" sz="1800">
              <a:solidFill>
                <a:schemeClr val="bg1"/>
              </a:solidFill>
            </a:rPr>
            <a:t>(2011)</a:t>
          </a:r>
        </a:p>
      </dgm:t>
    </dgm:pt>
    <dgm:pt modelId="{DD82294C-FE05-43F6-B9A6-F4E788E184A4}" type="parTrans" cxnId="{A161B26F-46E8-4A15-9464-EEF69D332DF1}">
      <dgm:prSet/>
      <dgm:spPr/>
      <dgm:t>
        <a:bodyPr/>
        <a:lstStyle/>
        <a:p>
          <a:endParaRPr lang="pl-PL" sz="1600"/>
        </a:p>
      </dgm:t>
    </dgm:pt>
    <dgm:pt modelId="{6CF6352E-2164-4A24-AF87-B6CF6FDB80E4}" type="sibTrans" cxnId="{A161B26F-46E8-4A15-9464-EEF69D332DF1}">
      <dgm:prSet custT="1"/>
      <dgm:spPr/>
      <dgm:t>
        <a:bodyPr spcFirstLastPara="0" vert="horz" wrap="square" lIns="0" tIns="0" rIns="0" bIns="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>
            <a:solidFill>
              <a:srgbClr val="FFFFFF"/>
            </a:solidFill>
            <a:latin typeface="Verdana" panose="020B0604030504040204"/>
            <a:ea typeface="+mn-ea"/>
            <a:cs typeface="+mn-cs"/>
          </a:endParaRPr>
        </a:p>
      </dgm:t>
    </dgm:pt>
    <dgm:pt modelId="{96733CA7-BDF0-410A-B570-3328722E9BFB}">
      <dgm:prSet/>
      <dgm:spPr/>
      <dgm:t>
        <a:bodyPr/>
        <a:lstStyle/>
        <a:p>
          <a:r>
            <a:rPr lang="pl-PL" err="1"/>
            <a:t>MZPiMRP</a:t>
          </a:r>
          <a:endParaRPr lang="pl-PL"/>
        </a:p>
        <a:p>
          <a:r>
            <a:rPr lang="pl-PL"/>
            <a:t>(2013)</a:t>
          </a:r>
        </a:p>
      </dgm:t>
    </dgm:pt>
    <dgm:pt modelId="{D6AEE691-EAC4-4FF3-B594-B4ED175FA701}" type="parTrans" cxnId="{5598F718-4DE9-4E9B-92BD-7D40830011D8}">
      <dgm:prSet/>
      <dgm:spPr/>
      <dgm:t>
        <a:bodyPr/>
        <a:lstStyle/>
        <a:p>
          <a:endParaRPr lang="pl-PL"/>
        </a:p>
      </dgm:t>
    </dgm:pt>
    <dgm:pt modelId="{27DB15B4-AF24-484D-9D8C-C56B7271037C}" type="sibTrans" cxnId="{5598F718-4DE9-4E9B-92BD-7D40830011D8}">
      <dgm:prSet/>
      <dgm:spPr/>
      <dgm:t>
        <a:bodyPr spcFirstLastPara="0" vert="horz" wrap="square" lIns="0" tIns="0" rIns="0" bIns="0" numCol="1" spcCol="1270" anchor="ctr" anchorCtr="0"/>
        <a:lstStyle/>
        <a:p>
          <a:pPr>
            <a:buNone/>
          </a:pPr>
          <a:endParaRPr lang="pl-PL">
            <a:solidFill>
              <a:srgbClr val="FFFFFF"/>
            </a:solidFill>
            <a:latin typeface="Verdana" panose="020B0604030504040204"/>
            <a:ea typeface="+mn-ea"/>
            <a:cs typeface="+mn-cs"/>
          </a:endParaRPr>
        </a:p>
      </dgm:t>
    </dgm:pt>
    <dgm:pt modelId="{C08B85DB-4EDF-4586-A2C9-0A88EC214D48}">
      <dgm:prSet/>
      <dgm:spPr/>
      <dgm:t>
        <a:bodyPr/>
        <a:lstStyle/>
        <a:p>
          <a:r>
            <a:rPr lang="pl-PL"/>
            <a:t>PZRP (2015)</a:t>
          </a:r>
        </a:p>
      </dgm:t>
    </dgm:pt>
    <dgm:pt modelId="{86267A60-85BB-4FE1-BF88-52C129AC0636}" type="parTrans" cxnId="{7B4B51CC-2D8B-4D67-80E7-1F8CA6AA6EB8}">
      <dgm:prSet/>
      <dgm:spPr/>
      <dgm:t>
        <a:bodyPr/>
        <a:lstStyle/>
        <a:p>
          <a:endParaRPr lang="pl-PL"/>
        </a:p>
      </dgm:t>
    </dgm:pt>
    <dgm:pt modelId="{AF8C85CE-DCD2-48AF-B2EB-E795799766B3}" type="sibTrans" cxnId="{7B4B51CC-2D8B-4D67-80E7-1F8CA6AA6EB8}">
      <dgm:prSet/>
      <dgm:spPr/>
      <dgm:t>
        <a:bodyPr spcFirstLastPara="0" vert="horz" wrap="square" lIns="0" tIns="0" rIns="0" bIns="0" numCol="1" spcCol="1270" anchor="ctr" anchorCtr="0"/>
        <a:lstStyle/>
        <a:p>
          <a:pPr>
            <a:buNone/>
          </a:pPr>
          <a:endParaRPr lang="pl-PL">
            <a:solidFill>
              <a:srgbClr val="FFFFFF"/>
            </a:solidFill>
            <a:latin typeface="Verdana" panose="020B0604030504040204"/>
            <a:ea typeface="+mn-ea"/>
            <a:cs typeface="+mn-cs"/>
          </a:endParaRPr>
        </a:p>
      </dgm:t>
    </dgm:pt>
    <dgm:pt modelId="{DEF8632D-84F5-4BC9-9A4E-64E9B2E669F8}">
      <dgm:prSet/>
      <dgm:spPr/>
      <dgm:t>
        <a:bodyPr/>
        <a:lstStyle/>
        <a:p>
          <a:r>
            <a:rPr lang="pl-PL" err="1"/>
            <a:t>aWORP</a:t>
          </a:r>
          <a:r>
            <a:rPr lang="pl-PL"/>
            <a:t> (2018)</a:t>
          </a:r>
        </a:p>
      </dgm:t>
    </dgm:pt>
    <dgm:pt modelId="{40B29632-A95F-4498-B7B7-E66C4E466C91}" type="parTrans" cxnId="{BE1C9855-4A10-4D95-9E20-BA6C8DA3AB89}">
      <dgm:prSet/>
      <dgm:spPr/>
      <dgm:t>
        <a:bodyPr/>
        <a:lstStyle/>
        <a:p>
          <a:endParaRPr lang="pl-PL"/>
        </a:p>
      </dgm:t>
    </dgm:pt>
    <dgm:pt modelId="{E4346640-4B9F-40E0-8BA2-172B5460ABED}" type="sibTrans" cxnId="{BE1C9855-4A10-4D95-9E20-BA6C8DA3AB89}">
      <dgm:prSet/>
      <dgm:spPr/>
      <dgm:t>
        <a:bodyPr spcFirstLastPara="0" vert="horz" wrap="square" lIns="0" tIns="0" rIns="0" bIns="0" numCol="1" spcCol="1270" anchor="ctr" anchorCtr="0"/>
        <a:lstStyle/>
        <a:p>
          <a:pPr>
            <a:buNone/>
          </a:pPr>
          <a:endParaRPr lang="pl-PL">
            <a:solidFill>
              <a:srgbClr val="FFFFFF"/>
            </a:solidFill>
            <a:latin typeface="Verdana" panose="020B0604030504040204"/>
            <a:ea typeface="+mn-ea"/>
            <a:cs typeface="+mn-cs"/>
          </a:endParaRPr>
        </a:p>
      </dgm:t>
    </dgm:pt>
    <dgm:pt modelId="{9F7F14CD-4F82-46B3-8D4A-E1FB4F3C6873}">
      <dgm:prSet/>
      <dgm:spPr>
        <a:gradFill rotWithShape="0">
          <a:gsLst>
            <a:gs pos="0">
              <a:srgbClr val="DC6E1E"/>
            </a:gs>
            <a:gs pos="50000">
              <a:srgbClr val="DC6E1E"/>
            </a:gs>
            <a:gs pos="100000">
              <a:srgbClr val="DC6E1E"/>
            </a:gs>
          </a:gsLst>
        </a:gradFill>
      </dgm:spPr>
      <dgm:t>
        <a:bodyPr/>
        <a:lstStyle/>
        <a:p>
          <a:r>
            <a:rPr lang="pl-PL" err="1"/>
            <a:t>aPZRP</a:t>
          </a:r>
          <a:endParaRPr lang="pl-PL"/>
        </a:p>
        <a:p>
          <a:r>
            <a:rPr lang="pl-PL"/>
            <a:t>(2021)</a:t>
          </a:r>
        </a:p>
      </dgm:t>
    </dgm:pt>
    <dgm:pt modelId="{F4F8BCA0-5530-4D58-A924-D92927D46DAF}" type="parTrans" cxnId="{1E947521-1A42-41F8-B3F5-6F168CC4D7BE}">
      <dgm:prSet/>
      <dgm:spPr/>
      <dgm:t>
        <a:bodyPr/>
        <a:lstStyle/>
        <a:p>
          <a:endParaRPr lang="pl-PL"/>
        </a:p>
      </dgm:t>
    </dgm:pt>
    <dgm:pt modelId="{E097601F-D208-48E2-BCA4-DB82222A515F}" type="sibTrans" cxnId="{1E947521-1A42-41F8-B3F5-6F168CC4D7BE}">
      <dgm:prSet/>
      <dgm:spPr/>
      <dgm:t>
        <a:bodyPr spcFirstLastPara="0" vert="horz" wrap="square" lIns="0" tIns="0" rIns="0" bIns="0" numCol="1" spcCol="1270" anchor="ctr" anchorCtr="0"/>
        <a:lstStyle/>
        <a:p>
          <a:pPr>
            <a:buNone/>
          </a:pPr>
          <a:endParaRPr lang="pl-PL">
            <a:solidFill>
              <a:srgbClr val="FFFFFF"/>
            </a:solidFill>
            <a:latin typeface="Verdana" panose="020B0604030504040204"/>
            <a:ea typeface="+mn-ea"/>
            <a:cs typeface="+mn-cs"/>
          </a:endParaRPr>
        </a:p>
      </dgm:t>
    </dgm:pt>
    <dgm:pt modelId="{E1190BF5-86E2-4CF4-91A5-A5CEE846F3F8}">
      <dgm:prSet/>
      <dgm:spPr/>
      <dgm:t>
        <a:bodyPr/>
        <a:lstStyle/>
        <a:p>
          <a:r>
            <a:rPr lang="pl-PL"/>
            <a:t>aMZPiMRP</a:t>
          </a:r>
        </a:p>
        <a:p>
          <a:r>
            <a:rPr lang="pl-PL"/>
            <a:t>(2020)</a:t>
          </a:r>
        </a:p>
      </dgm:t>
    </dgm:pt>
    <dgm:pt modelId="{244CB1EC-47A1-436A-9B1F-2043BB86C08E}" type="parTrans" cxnId="{3AE6CE3D-744E-4B13-8D00-16170AAD08F7}">
      <dgm:prSet/>
      <dgm:spPr/>
      <dgm:t>
        <a:bodyPr/>
        <a:lstStyle/>
        <a:p>
          <a:endParaRPr lang="pl-PL"/>
        </a:p>
      </dgm:t>
    </dgm:pt>
    <dgm:pt modelId="{C2E71749-2635-4DAA-A2B7-A88357EC3A11}" type="sibTrans" cxnId="{3AE6CE3D-744E-4B13-8D00-16170AAD08F7}">
      <dgm:prSet/>
      <dgm:spPr/>
      <dgm:t>
        <a:bodyPr spcFirstLastPara="0" vert="horz" wrap="square" lIns="0" tIns="0" rIns="0" bIns="0" numCol="1" spcCol="1270" anchor="ctr" anchorCtr="0"/>
        <a:lstStyle/>
        <a:p>
          <a:pPr>
            <a:buNone/>
          </a:pPr>
          <a:endParaRPr lang="pl-PL">
            <a:solidFill>
              <a:srgbClr val="FFFFFF"/>
            </a:solidFill>
            <a:latin typeface="Verdana" panose="020B0604030504040204"/>
            <a:ea typeface="+mn-ea"/>
            <a:cs typeface="+mn-cs"/>
          </a:endParaRPr>
        </a:p>
      </dgm:t>
    </dgm:pt>
    <dgm:pt modelId="{19FD9624-2DA6-4AF6-BB55-E99490F8C631}" type="pres">
      <dgm:prSet presAssocID="{A84A4782-36D7-4C82-87F7-140A8BC660BC}" presName="Name0" presStyleCnt="0">
        <dgm:presLayoutVars>
          <dgm:dir/>
          <dgm:resizeHandles val="exact"/>
        </dgm:presLayoutVars>
      </dgm:prSet>
      <dgm:spPr/>
    </dgm:pt>
    <dgm:pt modelId="{BE0641F5-25F9-4750-98FA-8043C5AF9C99}" type="pres">
      <dgm:prSet presAssocID="{C4068A83-096B-4304-83E8-EAD39B1E5021}" presName="node" presStyleLbl="node1" presStyleIdx="0" presStyleCnt="6" custLinFactNeighborY="0">
        <dgm:presLayoutVars>
          <dgm:bulletEnabled val="1"/>
        </dgm:presLayoutVars>
      </dgm:prSet>
      <dgm:spPr/>
    </dgm:pt>
    <dgm:pt modelId="{5C57BEC6-8343-42FB-B172-960E41E6D4C0}" type="pres">
      <dgm:prSet presAssocID="{6CF6352E-2164-4A24-AF87-B6CF6FDB80E4}" presName="sibTrans" presStyleLbl="sibTrans2D1" presStyleIdx="0" presStyleCnt="5" custAng="16200000" custScaleX="159269" custScaleY="113489"/>
      <dgm:spPr>
        <a:xfrm rot="16200000">
          <a:off x="1530161" y="1564025"/>
          <a:ext cx="498141" cy="415231"/>
        </a:xfrm>
        <a:prstGeom prst="flowChartMerge">
          <a:avLst/>
        </a:prstGeom>
      </dgm:spPr>
    </dgm:pt>
    <dgm:pt modelId="{1167E1C2-6D33-40BD-9C6C-5E3A94345E01}" type="pres">
      <dgm:prSet presAssocID="{6CF6352E-2164-4A24-AF87-B6CF6FDB80E4}" presName="connectorText" presStyleLbl="sibTrans2D1" presStyleIdx="0" presStyleCnt="5"/>
      <dgm:spPr/>
    </dgm:pt>
    <dgm:pt modelId="{0665AEDC-91F4-4998-8468-FF1D3CBDE5B3}" type="pres">
      <dgm:prSet presAssocID="{96733CA7-BDF0-410A-B570-3328722E9BFB}" presName="node" presStyleLbl="node1" presStyleIdx="1" presStyleCnt="6" custLinFactNeighborY="0">
        <dgm:presLayoutVars>
          <dgm:bulletEnabled val="1"/>
        </dgm:presLayoutVars>
      </dgm:prSet>
      <dgm:spPr/>
    </dgm:pt>
    <dgm:pt modelId="{3E8DD9F0-EF76-4D4A-88C9-F93EA46652CE}" type="pres">
      <dgm:prSet presAssocID="{27DB15B4-AF24-484D-9D8C-C56B7271037C}" presName="sibTrans" presStyleLbl="sibTrans2D1" presStyleIdx="1" presStyleCnt="5" custAng="16200000" custScaleX="159269" custScaleY="113489"/>
      <dgm:spPr>
        <a:prstGeom prst="flowChartMerge">
          <a:avLst/>
        </a:prstGeom>
      </dgm:spPr>
    </dgm:pt>
    <dgm:pt modelId="{649134E5-6584-4D20-8573-E91BA2800D51}" type="pres">
      <dgm:prSet presAssocID="{27DB15B4-AF24-484D-9D8C-C56B7271037C}" presName="connectorText" presStyleLbl="sibTrans2D1" presStyleIdx="1" presStyleCnt="5"/>
      <dgm:spPr/>
    </dgm:pt>
    <dgm:pt modelId="{1FCC33D7-F7DD-4E13-A0F6-AE9A981B4E00}" type="pres">
      <dgm:prSet presAssocID="{C08B85DB-4EDF-4586-A2C9-0A88EC214D48}" presName="node" presStyleLbl="node1" presStyleIdx="2" presStyleCnt="6" custLinFactNeighborY="0">
        <dgm:presLayoutVars>
          <dgm:bulletEnabled val="1"/>
        </dgm:presLayoutVars>
      </dgm:prSet>
      <dgm:spPr/>
    </dgm:pt>
    <dgm:pt modelId="{B5AEA121-6FDA-402D-BB72-FC46F5F3A957}" type="pres">
      <dgm:prSet presAssocID="{AF8C85CE-DCD2-48AF-B2EB-E795799766B3}" presName="sibTrans" presStyleLbl="sibTrans2D1" presStyleIdx="2" presStyleCnt="5" custAng="16200000" custScaleX="159269" custScaleY="113489"/>
      <dgm:spPr>
        <a:prstGeom prst="flowChartMerge">
          <a:avLst/>
        </a:prstGeom>
      </dgm:spPr>
    </dgm:pt>
    <dgm:pt modelId="{2FD98DA2-1B44-4B83-A755-EC3213F4885B}" type="pres">
      <dgm:prSet presAssocID="{AF8C85CE-DCD2-48AF-B2EB-E795799766B3}" presName="connectorText" presStyleLbl="sibTrans2D1" presStyleIdx="2" presStyleCnt="5"/>
      <dgm:spPr/>
    </dgm:pt>
    <dgm:pt modelId="{59DE5AE7-7F4B-40D4-95DB-D32C221B64E2}" type="pres">
      <dgm:prSet presAssocID="{DEF8632D-84F5-4BC9-9A4E-64E9B2E669F8}" presName="node" presStyleLbl="node1" presStyleIdx="3" presStyleCnt="6" custLinFactNeighborY="0">
        <dgm:presLayoutVars>
          <dgm:bulletEnabled val="1"/>
        </dgm:presLayoutVars>
      </dgm:prSet>
      <dgm:spPr/>
    </dgm:pt>
    <dgm:pt modelId="{CEE1638F-7CD4-4D1E-8D60-D69BB353091E}" type="pres">
      <dgm:prSet presAssocID="{E4346640-4B9F-40E0-8BA2-172B5460ABED}" presName="sibTrans" presStyleLbl="sibTrans2D1" presStyleIdx="3" presStyleCnt="5" custAng="16200000" custScaleX="159269" custScaleY="113489"/>
      <dgm:spPr>
        <a:prstGeom prst="flowChartMerge">
          <a:avLst/>
        </a:prstGeom>
      </dgm:spPr>
    </dgm:pt>
    <dgm:pt modelId="{9CDB05CD-378E-4B93-A73F-17F8BD3BEF84}" type="pres">
      <dgm:prSet presAssocID="{E4346640-4B9F-40E0-8BA2-172B5460ABED}" presName="connectorText" presStyleLbl="sibTrans2D1" presStyleIdx="3" presStyleCnt="5"/>
      <dgm:spPr/>
    </dgm:pt>
    <dgm:pt modelId="{3B945708-2437-4FD2-BA55-9024988BD86B}" type="pres">
      <dgm:prSet presAssocID="{E1190BF5-86E2-4CF4-91A5-A5CEE846F3F8}" presName="node" presStyleLbl="node1" presStyleIdx="4" presStyleCnt="6" custLinFactNeighborY="0">
        <dgm:presLayoutVars>
          <dgm:bulletEnabled val="1"/>
        </dgm:presLayoutVars>
      </dgm:prSet>
      <dgm:spPr/>
    </dgm:pt>
    <dgm:pt modelId="{BF2E96E9-F053-4CAC-A6AC-224C0D8CB745}" type="pres">
      <dgm:prSet presAssocID="{C2E71749-2635-4DAA-A2B7-A88357EC3A11}" presName="sibTrans" presStyleLbl="sibTrans2D1" presStyleIdx="4" presStyleCnt="5" custAng="16200000" custScaleX="159269" custScaleY="113489"/>
      <dgm:spPr>
        <a:prstGeom prst="flowChartMerge">
          <a:avLst/>
        </a:prstGeom>
      </dgm:spPr>
    </dgm:pt>
    <dgm:pt modelId="{D3A1E87A-DD37-4472-B87A-6CD9F7D53D2A}" type="pres">
      <dgm:prSet presAssocID="{C2E71749-2635-4DAA-A2B7-A88357EC3A11}" presName="connectorText" presStyleLbl="sibTrans2D1" presStyleIdx="4" presStyleCnt="5"/>
      <dgm:spPr/>
    </dgm:pt>
    <dgm:pt modelId="{2F20DE5D-96E4-4883-8A11-BD648911E445}" type="pres">
      <dgm:prSet presAssocID="{9F7F14CD-4F82-46B3-8D4A-E1FB4F3C6873}" presName="node" presStyleLbl="node1" presStyleIdx="5" presStyleCnt="6" custLinFactNeighborY="0">
        <dgm:presLayoutVars>
          <dgm:bulletEnabled val="1"/>
        </dgm:presLayoutVars>
      </dgm:prSet>
      <dgm:spPr/>
    </dgm:pt>
  </dgm:ptLst>
  <dgm:cxnLst>
    <dgm:cxn modelId="{1ACDDF0B-AA74-4972-84E3-D965AC961730}" type="presOf" srcId="{C2E71749-2635-4DAA-A2B7-A88357EC3A11}" destId="{BF2E96E9-F053-4CAC-A6AC-224C0D8CB745}" srcOrd="0" destOrd="0" presId="urn:microsoft.com/office/officeart/2005/8/layout/process1"/>
    <dgm:cxn modelId="{38FD5C18-55A4-4837-853B-CA4D27DB3253}" type="presOf" srcId="{27DB15B4-AF24-484D-9D8C-C56B7271037C}" destId="{649134E5-6584-4D20-8573-E91BA2800D51}" srcOrd="1" destOrd="0" presId="urn:microsoft.com/office/officeart/2005/8/layout/process1"/>
    <dgm:cxn modelId="{5598F718-4DE9-4E9B-92BD-7D40830011D8}" srcId="{A84A4782-36D7-4C82-87F7-140A8BC660BC}" destId="{96733CA7-BDF0-410A-B570-3328722E9BFB}" srcOrd="1" destOrd="0" parTransId="{D6AEE691-EAC4-4FF3-B594-B4ED175FA701}" sibTransId="{27DB15B4-AF24-484D-9D8C-C56B7271037C}"/>
    <dgm:cxn modelId="{1E947521-1A42-41F8-B3F5-6F168CC4D7BE}" srcId="{A84A4782-36D7-4C82-87F7-140A8BC660BC}" destId="{9F7F14CD-4F82-46B3-8D4A-E1FB4F3C6873}" srcOrd="5" destOrd="0" parTransId="{F4F8BCA0-5530-4D58-A924-D92927D46DAF}" sibTransId="{E097601F-D208-48E2-BCA4-DB82222A515F}"/>
    <dgm:cxn modelId="{8CE2DD29-CEA8-416D-8A30-F9E0D2D3019D}" type="presOf" srcId="{A84A4782-36D7-4C82-87F7-140A8BC660BC}" destId="{19FD9624-2DA6-4AF6-BB55-E99490F8C631}" srcOrd="0" destOrd="0" presId="urn:microsoft.com/office/officeart/2005/8/layout/process1"/>
    <dgm:cxn modelId="{F3D21A38-ADF1-4DEA-990A-F9F994004C36}" type="presOf" srcId="{E4346640-4B9F-40E0-8BA2-172B5460ABED}" destId="{9CDB05CD-378E-4B93-A73F-17F8BD3BEF84}" srcOrd="1" destOrd="0" presId="urn:microsoft.com/office/officeart/2005/8/layout/process1"/>
    <dgm:cxn modelId="{3AE6CE3D-744E-4B13-8D00-16170AAD08F7}" srcId="{A84A4782-36D7-4C82-87F7-140A8BC660BC}" destId="{E1190BF5-86E2-4CF4-91A5-A5CEE846F3F8}" srcOrd="4" destOrd="0" parTransId="{244CB1EC-47A1-436A-9B1F-2043BB86C08E}" sibTransId="{C2E71749-2635-4DAA-A2B7-A88357EC3A11}"/>
    <dgm:cxn modelId="{9FEEE73D-B2AB-4DD9-9AE5-EA03A32D525E}" type="presOf" srcId="{6CF6352E-2164-4A24-AF87-B6CF6FDB80E4}" destId="{5C57BEC6-8343-42FB-B172-960E41E6D4C0}" srcOrd="0" destOrd="0" presId="urn:microsoft.com/office/officeart/2005/8/layout/process1"/>
    <dgm:cxn modelId="{E98E9946-5804-4AF9-A184-378E4E55CD1B}" type="presOf" srcId="{DEF8632D-84F5-4BC9-9A4E-64E9B2E669F8}" destId="{59DE5AE7-7F4B-40D4-95DB-D32C221B64E2}" srcOrd="0" destOrd="0" presId="urn:microsoft.com/office/officeart/2005/8/layout/process1"/>
    <dgm:cxn modelId="{1928A44B-46DF-4BE0-BE91-D688D40ED793}" type="presOf" srcId="{C4068A83-096B-4304-83E8-EAD39B1E5021}" destId="{BE0641F5-25F9-4750-98FA-8043C5AF9C99}" srcOrd="0" destOrd="0" presId="urn:microsoft.com/office/officeart/2005/8/layout/process1"/>
    <dgm:cxn modelId="{A161B26F-46E8-4A15-9464-EEF69D332DF1}" srcId="{A84A4782-36D7-4C82-87F7-140A8BC660BC}" destId="{C4068A83-096B-4304-83E8-EAD39B1E5021}" srcOrd="0" destOrd="0" parTransId="{DD82294C-FE05-43F6-B9A6-F4E788E184A4}" sibTransId="{6CF6352E-2164-4A24-AF87-B6CF6FDB80E4}"/>
    <dgm:cxn modelId="{CE222474-3840-44B1-B7AE-489E11BF0366}" type="presOf" srcId="{AF8C85CE-DCD2-48AF-B2EB-E795799766B3}" destId="{B5AEA121-6FDA-402D-BB72-FC46F5F3A957}" srcOrd="0" destOrd="0" presId="urn:microsoft.com/office/officeart/2005/8/layout/process1"/>
    <dgm:cxn modelId="{DC6B0F75-4713-453A-B3BB-0210F44F4C1E}" type="presOf" srcId="{C2E71749-2635-4DAA-A2B7-A88357EC3A11}" destId="{D3A1E87A-DD37-4472-B87A-6CD9F7D53D2A}" srcOrd="1" destOrd="0" presId="urn:microsoft.com/office/officeart/2005/8/layout/process1"/>
    <dgm:cxn modelId="{BE1C9855-4A10-4D95-9E20-BA6C8DA3AB89}" srcId="{A84A4782-36D7-4C82-87F7-140A8BC660BC}" destId="{DEF8632D-84F5-4BC9-9A4E-64E9B2E669F8}" srcOrd="3" destOrd="0" parTransId="{40B29632-A95F-4498-B7B7-E66C4E466C91}" sibTransId="{E4346640-4B9F-40E0-8BA2-172B5460ABED}"/>
    <dgm:cxn modelId="{24714B79-5494-4F94-B323-97C60207204F}" type="presOf" srcId="{E1190BF5-86E2-4CF4-91A5-A5CEE846F3F8}" destId="{3B945708-2437-4FD2-BA55-9024988BD86B}" srcOrd="0" destOrd="0" presId="urn:microsoft.com/office/officeart/2005/8/layout/process1"/>
    <dgm:cxn modelId="{8E836E97-2D44-4808-A519-C0B54B5AE101}" type="presOf" srcId="{E4346640-4B9F-40E0-8BA2-172B5460ABED}" destId="{CEE1638F-7CD4-4D1E-8D60-D69BB353091E}" srcOrd="0" destOrd="0" presId="urn:microsoft.com/office/officeart/2005/8/layout/process1"/>
    <dgm:cxn modelId="{C8D61AB4-8700-450A-BE7E-7DBC28102A3E}" type="presOf" srcId="{AF8C85CE-DCD2-48AF-B2EB-E795799766B3}" destId="{2FD98DA2-1B44-4B83-A755-EC3213F4885B}" srcOrd="1" destOrd="0" presId="urn:microsoft.com/office/officeart/2005/8/layout/process1"/>
    <dgm:cxn modelId="{D15598BE-5EF0-4823-BE2F-67750BACF2F0}" type="presOf" srcId="{6CF6352E-2164-4A24-AF87-B6CF6FDB80E4}" destId="{1167E1C2-6D33-40BD-9C6C-5E3A94345E01}" srcOrd="1" destOrd="0" presId="urn:microsoft.com/office/officeart/2005/8/layout/process1"/>
    <dgm:cxn modelId="{361234C6-FFDF-47C3-80FF-44B6A991BCB1}" type="presOf" srcId="{C08B85DB-4EDF-4586-A2C9-0A88EC214D48}" destId="{1FCC33D7-F7DD-4E13-A0F6-AE9A981B4E00}" srcOrd="0" destOrd="0" presId="urn:microsoft.com/office/officeart/2005/8/layout/process1"/>
    <dgm:cxn modelId="{7B4B51CC-2D8B-4D67-80E7-1F8CA6AA6EB8}" srcId="{A84A4782-36D7-4C82-87F7-140A8BC660BC}" destId="{C08B85DB-4EDF-4586-A2C9-0A88EC214D48}" srcOrd="2" destOrd="0" parTransId="{86267A60-85BB-4FE1-BF88-52C129AC0636}" sibTransId="{AF8C85CE-DCD2-48AF-B2EB-E795799766B3}"/>
    <dgm:cxn modelId="{B4FB90D0-6581-4982-9DAB-14A450A1A62D}" type="presOf" srcId="{27DB15B4-AF24-484D-9D8C-C56B7271037C}" destId="{3E8DD9F0-EF76-4D4A-88C9-F93EA46652CE}" srcOrd="0" destOrd="0" presId="urn:microsoft.com/office/officeart/2005/8/layout/process1"/>
    <dgm:cxn modelId="{785BD4FB-5A70-4385-AF39-0EEE36FD0301}" type="presOf" srcId="{96733CA7-BDF0-410A-B570-3328722E9BFB}" destId="{0665AEDC-91F4-4998-8468-FF1D3CBDE5B3}" srcOrd="0" destOrd="0" presId="urn:microsoft.com/office/officeart/2005/8/layout/process1"/>
    <dgm:cxn modelId="{2616B5FC-B595-4B2A-8BB8-5454BBDB0B0F}" type="presOf" srcId="{9F7F14CD-4F82-46B3-8D4A-E1FB4F3C6873}" destId="{2F20DE5D-96E4-4883-8A11-BD648911E445}" srcOrd="0" destOrd="0" presId="urn:microsoft.com/office/officeart/2005/8/layout/process1"/>
    <dgm:cxn modelId="{F86740E7-73B4-4025-A8B0-EBC9DB38D7B0}" type="presParOf" srcId="{19FD9624-2DA6-4AF6-BB55-E99490F8C631}" destId="{BE0641F5-25F9-4750-98FA-8043C5AF9C99}" srcOrd="0" destOrd="0" presId="urn:microsoft.com/office/officeart/2005/8/layout/process1"/>
    <dgm:cxn modelId="{69B7A498-9B7E-4239-9D68-D843E6462F59}" type="presParOf" srcId="{19FD9624-2DA6-4AF6-BB55-E99490F8C631}" destId="{5C57BEC6-8343-42FB-B172-960E41E6D4C0}" srcOrd="1" destOrd="0" presId="urn:microsoft.com/office/officeart/2005/8/layout/process1"/>
    <dgm:cxn modelId="{A78D5FFE-B79D-4EB0-8EE9-A29E8265BADD}" type="presParOf" srcId="{5C57BEC6-8343-42FB-B172-960E41E6D4C0}" destId="{1167E1C2-6D33-40BD-9C6C-5E3A94345E01}" srcOrd="0" destOrd="0" presId="urn:microsoft.com/office/officeart/2005/8/layout/process1"/>
    <dgm:cxn modelId="{2CB67191-09F4-48E0-A7D4-5536D7518506}" type="presParOf" srcId="{19FD9624-2DA6-4AF6-BB55-E99490F8C631}" destId="{0665AEDC-91F4-4998-8468-FF1D3CBDE5B3}" srcOrd="2" destOrd="0" presId="urn:microsoft.com/office/officeart/2005/8/layout/process1"/>
    <dgm:cxn modelId="{2E62258A-4058-4055-816D-B05B385BE2FA}" type="presParOf" srcId="{19FD9624-2DA6-4AF6-BB55-E99490F8C631}" destId="{3E8DD9F0-EF76-4D4A-88C9-F93EA46652CE}" srcOrd="3" destOrd="0" presId="urn:microsoft.com/office/officeart/2005/8/layout/process1"/>
    <dgm:cxn modelId="{3BFCF31A-60F2-45DD-96C5-4E00627C1672}" type="presParOf" srcId="{3E8DD9F0-EF76-4D4A-88C9-F93EA46652CE}" destId="{649134E5-6584-4D20-8573-E91BA2800D51}" srcOrd="0" destOrd="0" presId="urn:microsoft.com/office/officeart/2005/8/layout/process1"/>
    <dgm:cxn modelId="{74FDBE82-C468-4411-9863-E08196F350E5}" type="presParOf" srcId="{19FD9624-2DA6-4AF6-BB55-E99490F8C631}" destId="{1FCC33D7-F7DD-4E13-A0F6-AE9A981B4E00}" srcOrd="4" destOrd="0" presId="urn:microsoft.com/office/officeart/2005/8/layout/process1"/>
    <dgm:cxn modelId="{82D97342-973E-491B-989C-BBC937724422}" type="presParOf" srcId="{19FD9624-2DA6-4AF6-BB55-E99490F8C631}" destId="{B5AEA121-6FDA-402D-BB72-FC46F5F3A957}" srcOrd="5" destOrd="0" presId="urn:microsoft.com/office/officeart/2005/8/layout/process1"/>
    <dgm:cxn modelId="{612FADAE-9FBD-45C6-927D-DF47CB78D288}" type="presParOf" srcId="{B5AEA121-6FDA-402D-BB72-FC46F5F3A957}" destId="{2FD98DA2-1B44-4B83-A755-EC3213F4885B}" srcOrd="0" destOrd="0" presId="urn:microsoft.com/office/officeart/2005/8/layout/process1"/>
    <dgm:cxn modelId="{3BE0901A-B6F6-42C1-B1A7-A14AAE80A896}" type="presParOf" srcId="{19FD9624-2DA6-4AF6-BB55-E99490F8C631}" destId="{59DE5AE7-7F4B-40D4-95DB-D32C221B64E2}" srcOrd="6" destOrd="0" presId="urn:microsoft.com/office/officeart/2005/8/layout/process1"/>
    <dgm:cxn modelId="{6AD3C96E-7490-44A3-B2A4-F492CCDEB7A2}" type="presParOf" srcId="{19FD9624-2DA6-4AF6-BB55-E99490F8C631}" destId="{CEE1638F-7CD4-4D1E-8D60-D69BB353091E}" srcOrd="7" destOrd="0" presId="urn:microsoft.com/office/officeart/2005/8/layout/process1"/>
    <dgm:cxn modelId="{99F29608-807E-4E03-88B4-BA913DF955BC}" type="presParOf" srcId="{CEE1638F-7CD4-4D1E-8D60-D69BB353091E}" destId="{9CDB05CD-378E-4B93-A73F-17F8BD3BEF84}" srcOrd="0" destOrd="0" presId="urn:microsoft.com/office/officeart/2005/8/layout/process1"/>
    <dgm:cxn modelId="{64AB19F4-B0AF-4C4B-AA69-5FD9A10B8547}" type="presParOf" srcId="{19FD9624-2DA6-4AF6-BB55-E99490F8C631}" destId="{3B945708-2437-4FD2-BA55-9024988BD86B}" srcOrd="8" destOrd="0" presId="urn:microsoft.com/office/officeart/2005/8/layout/process1"/>
    <dgm:cxn modelId="{B6970C58-C273-4A61-9B4D-D948A232DA46}" type="presParOf" srcId="{19FD9624-2DA6-4AF6-BB55-E99490F8C631}" destId="{BF2E96E9-F053-4CAC-A6AC-224C0D8CB745}" srcOrd="9" destOrd="0" presId="urn:microsoft.com/office/officeart/2005/8/layout/process1"/>
    <dgm:cxn modelId="{6112C7D3-3EF5-4D2B-A55F-1C9246CCD9CC}" type="presParOf" srcId="{BF2E96E9-F053-4CAC-A6AC-224C0D8CB745}" destId="{D3A1E87A-DD37-4472-B87A-6CD9F7D53D2A}" srcOrd="0" destOrd="0" presId="urn:microsoft.com/office/officeart/2005/8/layout/process1"/>
    <dgm:cxn modelId="{FF40D80F-6CC6-4D50-A92E-170B67E40801}" type="presParOf" srcId="{19FD9624-2DA6-4AF6-BB55-E99490F8C631}" destId="{2F20DE5D-96E4-4883-8A11-BD648911E445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A3DF9F-18C7-4577-A673-6BB61E167A2C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0B185C0-18F5-43D8-A3AB-D49D02D5C97D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b="1"/>
            <a:t>Zahamowanie wzrostu ryzyka powodziowego</a:t>
          </a:r>
        </a:p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/>
        </a:p>
      </dgm:t>
    </dgm:pt>
    <dgm:pt modelId="{509F5FF8-4753-41CE-A13C-2F5DDE97DB8C}" type="parTrans" cxnId="{5C698C0D-E84C-4443-8C12-0717BD61D1CA}">
      <dgm:prSet/>
      <dgm:spPr/>
      <dgm:t>
        <a:bodyPr/>
        <a:lstStyle/>
        <a:p>
          <a:endParaRPr lang="pl-PL"/>
        </a:p>
      </dgm:t>
    </dgm:pt>
    <dgm:pt modelId="{8CDF8888-534D-4586-B3DE-F7137DE9BE27}" type="sibTrans" cxnId="{5C698C0D-E84C-4443-8C12-0717BD61D1CA}">
      <dgm:prSet/>
      <dgm:spPr/>
      <dgm:t>
        <a:bodyPr/>
        <a:lstStyle/>
        <a:p>
          <a:endParaRPr lang="pl-PL"/>
        </a:p>
      </dgm:t>
    </dgm:pt>
    <dgm:pt modelId="{F060E716-A9E4-407C-AC9A-14502AA1118E}">
      <dgm:prSet phldrT="[Tekst]"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r>
            <a:rPr lang="pl-PL" b="1">
              <a:solidFill>
                <a:srgbClr val="FFFFFF"/>
              </a:solidFill>
              <a:latin typeface="Verdana" panose="020B0604030504040204"/>
            </a:rPr>
            <a:t>Cele szczegółowe 2.1, 2.2, ……</a:t>
          </a:r>
          <a:endParaRPr lang="pl-PL"/>
        </a:p>
      </dgm:t>
    </dgm:pt>
    <dgm:pt modelId="{65BA7922-F5B4-4AFD-A9B7-EE4430A7095A}" type="parTrans" cxnId="{E8D23C90-C920-4CCC-A311-6CEDCF17D589}">
      <dgm:prSet/>
      <dgm:spPr/>
      <dgm:t>
        <a:bodyPr/>
        <a:lstStyle/>
        <a:p>
          <a:endParaRPr lang="pl-PL"/>
        </a:p>
      </dgm:t>
    </dgm:pt>
    <dgm:pt modelId="{0B7F50F3-282B-441E-8581-F1A3F87621BA}" type="sibTrans" cxnId="{E8D23C90-C920-4CCC-A311-6CEDCF17D589}">
      <dgm:prSet/>
      <dgm:spPr/>
      <dgm:t>
        <a:bodyPr/>
        <a:lstStyle/>
        <a:p>
          <a:endParaRPr lang="pl-PL"/>
        </a:p>
      </dgm:t>
    </dgm:pt>
    <dgm:pt modelId="{9D0FA995-2F81-444E-A74F-2E776EB76D9C}">
      <dgm:prSet phldrT="[Tekst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pl-PL" b="1">
              <a:solidFill>
                <a:srgbClr val="FFFFFF"/>
              </a:solidFill>
              <a:latin typeface="Verdana" panose="020B0604030504040204"/>
            </a:rPr>
            <a:t>Typy działań</a:t>
          </a:r>
          <a:r>
            <a:rPr lang="pl-PL">
              <a:latin typeface="Verdana" panose="020B0604030504040204"/>
            </a:rPr>
            <a:t> </a:t>
          </a:r>
          <a:endParaRPr lang="pl-PL"/>
        </a:p>
      </dgm:t>
    </dgm:pt>
    <dgm:pt modelId="{07588D86-244C-47EC-8DC9-6521AA3C4099}" type="parTrans" cxnId="{203C0814-B0D3-461E-AAC5-C43970DA879D}">
      <dgm:prSet/>
      <dgm:spPr/>
      <dgm:t>
        <a:bodyPr/>
        <a:lstStyle/>
        <a:p>
          <a:endParaRPr lang="pl-PL"/>
        </a:p>
      </dgm:t>
    </dgm:pt>
    <dgm:pt modelId="{CDEE60E8-BB06-4C02-9F67-23FC34C2DD42}" type="sibTrans" cxnId="{203C0814-B0D3-461E-AAC5-C43970DA879D}">
      <dgm:prSet/>
      <dgm:spPr/>
      <dgm:t>
        <a:bodyPr/>
        <a:lstStyle/>
        <a:p>
          <a:endParaRPr lang="pl-PL"/>
        </a:p>
      </dgm:t>
    </dgm:pt>
    <dgm:pt modelId="{DC58AFAA-6EB4-489F-A5F4-78A03826D08E}">
      <dgm:prSet phldrT="[Tekst]"/>
      <dgm:spPr/>
      <dgm:t>
        <a:bodyPr/>
        <a:lstStyle/>
        <a:p>
          <a:r>
            <a:rPr lang="pl-PL" b="1">
              <a:solidFill>
                <a:srgbClr val="FFFFFF"/>
              </a:solidFill>
              <a:latin typeface="Verdana" panose="020B0604030504040204"/>
            </a:rPr>
            <a:t>Obniżenie istniejącego ryzyka powodziowego</a:t>
          </a:r>
          <a:endParaRPr lang="pl-PL"/>
        </a:p>
      </dgm:t>
    </dgm:pt>
    <dgm:pt modelId="{88B6DC7D-4BE8-455D-B8C7-B7A829BC8E63}" type="parTrans" cxnId="{3094EC2D-487D-4AF2-8ED8-79E10B76C764}">
      <dgm:prSet/>
      <dgm:spPr/>
      <dgm:t>
        <a:bodyPr/>
        <a:lstStyle/>
        <a:p>
          <a:endParaRPr lang="pl-PL"/>
        </a:p>
      </dgm:t>
    </dgm:pt>
    <dgm:pt modelId="{4100990F-33E6-4FF2-821F-D235A4CFA4CE}" type="sibTrans" cxnId="{3094EC2D-487D-4AF2-8ED8-79E10B76C764}">
      <dgm:prSet/>
      <dgm:spPr/>
      <dgm:t>
        <a:bodyPr/>
        <a:lstStyle/>
        <a:p>
          <a:endParaRPr lang="pl-PL"/>
        </a:p>
      </dgm:t>
    </dgm:pt>
    <dgm:pt modelId="{3D55E208-B49A-4D80-AADA-1FF49CA944DF}">
      <dgm:prSet phldrT="[Tekst]"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r>
            <a:rPr lang="pl-PL" b="1">
              <a:solidFill>
                <a:srgbClr val="FFFFFF"/>
              </a:solidFill>
              <a:latin typeface="Verdana" panose="020B0604030504040204"/>
            </a:rPr>
            <a:t>Cele szczegółowe 2.1, 2.2, ……</a:t>
          </a:r>
          <a:endParaRPr lang="pl-PL"/>
        </a:p>
      </dgm:t>
    </dgm:pt>
    <dgm:pt modelId="{AA54C196-79D1-41CF-9AB7-12924DE6E5EC}" type="parTrans" cxnId="{B7F44327-1AA0-4EF4-B87C-1479735BA4FB}">
      <dgm:prSet/>
      <dgm:spPr/>
      <dgm:t>
        <a:bodyPr/>
        <a:lstStyle/>
        <a:p>
          <a:endParaRPr lang="pl-PL"/>
        </a:p>
      </dgm:t>
    </dgm:pt>
    <dgm:pt modelId="{40550A0E-3FCA-4908-9432-14C9C72ECF1E}" type="sibTrans" cxnId="{B7F44327-1AA0-4EF4-B87C-1479735BA4FB}">
      <dgm:prSet/>
      <dgm:spPr/>
      <dgm:t>
        <a:bodyPr/>
        <a:lstStyle/>
        <a:p>
          <a:endParaRPr lang="pl-PL"/>
        </a:p>
      </dgm:t>
    </dgm:pt>
    <dgm:pt modelId="{5F08E624-29FC-4084-AEEA-59E3041A2A3B}">
      <dgm:prSet phldrT="[Tekst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pl-PL" b="1">
              <a:solidFill>
                <a:srgbClr val="FFFFFF"/>
              </a:solidFill>
              <a:latin typeface="Verdana" panose="020B0604030504040204"/>
            </a:rPr>
            <a:t>Typy działań</a:t>
          </a:r>
          <a:r>
            <a:rPr lang="pl-PL">
              <a:latin typeface="Verdana" panose="020B0604030504040204"/>
            </a:rPr>
            <a:t> </a:t>
          </a:r>
          <a:endParaRPr lang="pl-PL"/>
        </a:p>
      </dgm:t>
    </dgm:pt>
    <dgm:pt modelId="{0B319F51-B81C-4DAB-AC82-6C7F508118DC}" type="parTrans" cxnId="{B306D8B3-7EAF-46BE-B386-5B84D8784773}">
      <dgm:prSet/>
      <dgm:spPr/>
      <dgm:t>
        <a:bodyPr/>
        <a:lstStyle/>
        <a:p>
          <a:endParaRPr lang="pl-PL"/>
        </a:p>
      </dgm:t>
    </dgm:pt>
    <dgm:pt modelId="{8A1E18B8-F5A0-40D0-A3B6-F27BABA78C77}" type="sibTrans" cxnId="{B306D8B3-7EAF-46BE-B386-5B84D8784773}">
      <dgm:prSet/>
      <dgm:spPr/>
      <dgm:t>
        <a:bodyPr/>
        <a:lstStyle/>
        <a:p>
          <a:endParaRPr lang="pl-PL"/>
        </a:p>
      </dgm:t>
    </dgm:pt>
    <dgm:pt modelId="{9BAC264F-43AE-4D21-A917-A794A5C5551C}">
      <dgm:prSet phldrT="[Tekst]"/>
      <dgm:spPr/>
      <dgm:t>
        <a:bodyPr/>
        <a:lstStyle/>
        <a:p>
          <a:r>
            <a:rPr lang="pl-PL" b="1">
              <a:solidFill>
                <a:srgbClr val="FFFFFF"/>
              </a:solidFill>
              <a:latin typeface="Verdana" panose="020B0604030504040204"/>
            </a:rPr>
            <a:t>Poprawa systemu zarządzania ryzykiem powodziowym</a:t>
          </a:r>
          <a:endParaRPr lang="pl-PL"/>
        </a:p>
      </dgm:t>
    </dgm:pt>
    <dgm:pt modelId="{85A1BD09-EEA7-4F2B-A4DD-49DAFCEE0323}" type="parTrans" cxnId="{DEDFEEF8-6827-4F9A-A7F6-86F15188EBA5}">
      <dgm:prSet/>
      <dgm:spPr/>
      <dgm:t>
        <a:bodyPr/>
        <a:lstStyle/>
        <a:p>
          <a:endParaRPr lang="pl-PL"/>
        </a:p>
      </dgm:t>
    </dgm:pt>
    <dgm:pt modelId="{AC146639-DA1E-45D3-8CF8-32FEC7ABBC05}" type="sibTrans" cxnId="{DEDFEEF8-6827-4F9A-A7F6-86F15188EBA5}">
      <dgm:prSet/>
      <dgm:spPr/>
      <dgm:t>
        <a:bodyPr/>
        <a:lstStyle/>
        <a:p>
          <a:endParaRPr lang="pl-PL"/>
        </a:p>
      </dgm:t>
    </dgm:pt>
    <dgm:pt modelId="{A503D261-CD50-4231-B97E-2163C307D5CA}">
      <dgm:prSet phldrT="[Tekst]"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r>
            <a:rPr lang="pl-PL" b="1">
              <a:solidFill>
                <a:srgbClr val="FFFFFF"/>
              </a:solidFill>
              <a:latin typeface="Verdana" panose="020B0604030504040204"/>
            </a:rPr>
            <a:t>Cele szczegółowe 2.1, 2.2, ……</a:t>
          </a:r>
          <a:endParaRPr lang="pl-PL"/>
        </a:p>
      </dgm:t>
    </dgm:pt>
    <dgm:pt modelId="{C6581F48-83DF-4FC3-A92B-9C95902B38C8}" type="parTrans" cxnId="{1D8F9F57-0B6F-4D6C-AD3D-9417FA2C32E5}">
      <dgm:prSet/>
      <dgm:spPr/>
      <dgm:t>
        <a:bodyPr/>
        <a:lstStyle/>
        <a:p>
          <a:endParaRPr lang="pl-PL"/>
        </a:p>
      </dgm:t>
    </dgm:pt>
    <dgm:pt modelId="{41122325-EFF0-4519-A8E6-40AE1C901014}" type="sibTrans" cxnId="{1D8F9F57-0B6F-4D6C-AD3D-9417FA2C32E5}">
      <dgm:prSet/>
      <dgm:spPr/>
      <dgm:t>
        <a:bodyPr/>
        <a:lstStyle/>
        <a:p>
          <a:endParaRPr lang="pl-PL"/>
        </a:p>
      </dgm:t>
    </dgm:pt>
    <dgm:pt modelId="{849EFD8E-96A5-42CB-ACED-F7055580971D}">
      <dgm:prSet phldrT="[Tekst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pl-PL" b="1">
              <a:solidFill>
                <a:srgbClr val="FFFFFF"/>
              </a:solidFill>
              <a:latin typeface="Verdana" panose="020B0604030504040204"/>
            </a:rPr>
            <a:t>Typy działań</a:t>
          </a:r>
          <a:r>
            <a:rPr lang="pl-PL">
              <a:latin typeface="Verdana" panose="020B0604030504040204"/>
            </a:rPr>
            <a:t> </a:t>
          </a:r>
          <a:endParaRPr lang="pl-PL"/>
        </a:p>
      </dgm:t>
    </dgm:pt>
    <dgm:pt modelId="{D48D3103-37F4-40CB-9AC7-10A69CD83527}" type="parTrans" cxnId="{E59BC6E6-0744-4276-8E93-76CC0CB73CA5}">
      <dgm:prSet/>
      <dgm:spPr/>
      <dgm:t>
        <a:bodyPr/>
        <a:lstStyle/>
        <a:p>
          <a:endParaRPr lang="pl-PL"/>
        </a:p>
      </dgm:t>
    </dgm:pt>
    <dgm:pt modelId="{CA22A090-C73B-4477-92C6-FC94EBA0C09E}" type="sibTrans" cxnId="{E59BC6E6-0744-4276-8E93-76CC0CB73CA5}">
      <dgm:prSet/>
      <dgm:spPr/>
      <dgm:t>
        <a:bodyPr/>
        <a:lstStyle/>
        <a:p>
          <a:endParaRPr lang="pl-PL"/>
        </a:p>
      </dgm:t>
    </dgm:pt>
    <dgm:pt modelId="{F61E63EB-93E6-4D49-BD27-11A938326EE1}">
      <dgm:prSet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pl-PL" b="1">
              <a:solidFill>
                <a:srgbClr val="FFFFFF"/>
              </a:solidFill>
              <a:latin typeface="Verdana" panose="020B0604030504040204"/>
            </a:rPr>
            <a:t>Działania</a:t>
          </a:r>
        </a:p>
      </dgm:t>
    </dgm:pt>
    <dgm:pt modelId="{39BE9F78-4784-4C57-9DB3-906FD53928EA}" type="parTrans" cxnId="{2D18F6DA-C7AB-45A2-84EA-1C0D60EC1B0E}">
      <dgm:prSet/>
      <dgm:spPr/>
      <dgm:t>
        <a:bodyPr/>
        <a:lstStyle/>
        <a:p>
          <a:endParaRPr lang="pl-PL"/>
        </a:p>
      </dgm:t>
    </dgm:pt>
    <dgm:pt modelId="{94EFB546-72E2-4417-9EFD-4E52139369BE}" type="sibTrans" cxnId="{2D18F6DA-C7AB-45A2-84EA-1C0D60EC1B0E}">
      <dgm:prSet/>
      <dgm:spPr/>
      <dgm:t>
        <a:bodyPr/>
        <a:lstStyle/>
        <a:p>
          <a:endParaRPr lang="pl-PL"/>
        </a:p>
      </dgm:t>
    </dgm:pt>
    <dgm:pt modelId="{86C54484-9A24-4AA9-8A01-F6402EED5A29}">
      <dgm:prSet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pl-PL" b="1">
              <a:solidFill>
                <a:srgbClr val="FFFFFF"/>
              </a:solidFill>
              <a:latin typeface="Verdana" panose="020B0604030504040204"/>
            </a:rPr>
            <a:t>Działania</a:t>
          </a:r>
        </a:p>
      </dgm:t>
    </dgm:pt>
    <dgm:pt modelId="{FA4A9A95-7C81-4156-929A-C7C6C8248C7F}" type="parTrans" cxnId="{09FB8D1B-6EFB-46E0-A5CB-DAB7582F49FB}">
      <dgm:prSet/>
      <dgm:spPr/>
      <dgm:t>
        <a:bodyPr/>
        <a:lstStyle/>
        <a:p>
          <a:endParaRPr lang="pl-PL"/>
        </a:p>
      </dgm:t>
    </dgm:pt>
    <dgm:pt modelId="{E9CE2D46-A648-4646-BC53-BF031839FB5D}" type="sibTrans" cxnId="{09FB8D1B-6EFB-46E0-A5CB-DAB7582F49FB}">
      <dgm:prSet/>
      <dgm:spPr/>
      <dgm:t>
        <a:bodyPr/>
        <a:lstStyle/>
        <a:p>
          <a:endParaRPr lang="pl-PL"/>
        </a:p>
      </dgm:t>
    </dgm:pt>
    <dgm:pt modelId="{62083E21-3243-4EF1-A70A-94855748F899}">
      <dgm:prSet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pl-PL" b="1">
              <a:solidFill>
                <a:srgbClr val="FFFFFF"/>
              </a:solidFill>
              <a:latin typeface="Verdana" panose="020B0604030504040204"/>
            </a:rPr>
            <a:t>Działania</a:t>
          </a:r>
        </a:p>
      </dgm:t>
    </dgm:pt>
    <dgm:pt modelId="{74A45F1F-D2FD-45DE-8EE0-7DC254535970}" type="parTrans" cxnId="{9F2515E7-7087-497D-87BE-49149FF67F43}">
      <dgm:prSet/>
      <dgm:spPr/>
      <dgm:t>
        <a:bodyPr/>
        <a:lstStyle/>
        <a:p>
          <a:endParaRPr lang="pl-PL"/>
        </a:p>
      </dgm:t>
    </dgm:pt>
    <dgm:pt modelId="{9F7E8218-CFA6-4233-A711-6BD5993070DA}" type="sibTrans" cxnId="{9F2515E7-7087-497D-87BE-49149FF67F43}">
      <dgm:prSet/>
      <dgm:spPr/>
      <dgm:t>
        <a:bodyPr/>
        <a:lstStyle/>
        <a:p>
          <a:endParaRPr lang="pl-PL"/>
        </a:p>
      </dgm:t>
    </dgm:pt>
    <dgm:pt modelId="{67382753-5AD1-4B8E-814D-0A333D181A4B}" type="pres">
      <dgm:prSet presAssocID="{FCA3DF9F-18C7-4577-A673-6BB61E167A2C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AC2918E-E7CE-4AEB-B632-0D68B29D21D0}" type="pres">
      <dgm:prSet presAssocID="{C0B185C0-18F5-43D8-A3AB-D49D02D5C97D}" presName="horFlow" presStyleCnt="0"/>
      <dgm:spPr/>
    </dgm:pt>
    <dgm:pt modelId="{C2B85AFA-2192-4927-93A6-DE3BE965734B}" type="pres">
      <dgm:prSet presAssocID="{C0B185C0-18F5-43D8-A3AB-D49D02D5C97D}" presName="bigChev" presStyleLbl="node1" presStyleIdx="0" presStyleCnt="3"/>
      <dgm:spPr/>
    </dgm:pt>
    <dgm:pt modelId="{06497B3E-DAC3-4FC0-8593-1B26B8702B3C}" type="pres">
      <dgm:prSet presAssocID="{65BA7922-F5B4-4AFD-A9B7-EE4430A7095A}" presName="parTrans" presStyleCnt="0"/>
      <dgm:spPr/>
    </dgm:pt>
    <dgm:pt modelId="{9AFE8741-FB7A-4776-9A54-C4D1FFD182B4}" type="pres">
      <dgm:prSet presAssocID="{F060E716-A9E4-407C-AC9A-14502AA1118E}" presName="node" presStyleLbl="alignAccFollowNode1" presStyleIdx="0" presStyleCnt="9">
        <dgm:presLayoutVars>
          <dgm:bulletEnabled val="1"/>
        </dgm:presLayoutVars>
      </dgm:prSet>
      <dgm:spPr/>
    </dgm:pt>
    <dgm:pt modelId="{8B4E8B8F-F589-440B-ABBE-FDC36959C0C5}" type="pres">
      <dgm:prSet presAssocID="{0B7F50F3-282B-441E-8581-F1A3F87621BA}" presName="sibTrans" presStyleCnt="0"/>
      <dgm:spPr/>
    </dgm:pt>
    <dgm:pt modelId="{FA496E48-7271-4242-93AF-30CEAC21DE73}" type="pres">
      <dgm:prSet presAssocID="{9D0FA995-2F81-444E-A74F-2E776EB76D9C}" presName="node" presStyleLbl="alignAccFollowNode1" presStyleIdx="1" presStyleCnt="9">
        <dgm:presLayoutVars>
          <dgm:bulletEnabled val="1"/>
        </dgm:presLayoutVars>
      </dgm:prSet>
      <dgm:spPr/>
    </dgm:pt>
    <dgm:pt modelId="{0A5024D1-769A-4FAD-97A3-0F3A08BBCEB2}" type="pres">
      <dgm:prSet presAssocID="{CDEE60E8-BB06-4C02-9F67-23FC34C2DD42}" presName="sibTrans" presStyleCnt="0"/>
      <dgm:spPr/>
    </dgm:pt>
    <dgm:pt modelId="{56A8FA4F-339E-4CF4-A4AD-C963572F32FB}" type="pres">
      <dgm:prSet presAssocID="{F61E63EB-93E6-4D49-BD27-11A938326EE1}" presName="node" presStyleLbl="alignAccFollowNode1" presStyleIdx="2" presStyleCnt="9">
        <dgm:presLayoutVars>
          <dgm:bulletEnabled val="1"/>
        </dgm:presLayoutVars>
      </dgm:prSet>
      <dgm:spPr/>
    </dgm:pt>
    <dgm:pt modelId="{9FEF4A2D-A6CC-4784-A3F0-8A6157278BEA}" type="pres">
      <dgm:prSet presAssocID="{C0B185C0-18F5-43D8-A3AB-D49D02D5C97D}" presName="vSp" presStyleCnt="0"/>
      <dgm:spPr/>
    </dgm:pt>
    <dgm:pt modelId="{F511F007-CD57-4FBB-B549-4D23D902C381}" type="pres">
      <dgm:prSet presAssocID="{DC58AFAA-6EB4-489F-A5F4-78A03826D08E}" presName="horFlow" presStyleCnt="0"/>
      <dgm:spPr/>
    </dgm:pt>
    <dgm:pt modelId="{6164BE0B-EAC7-47D6-9B2B-E94AB2DFDEE3}" type="pres">
      <dgm:prSet presAssocID="{DC58AFAA-6EB4-489F-A5F4-78A03826D08E}" presName="bigChev" presStyleLbl="node1" presStyleIdx="1" presStyleCnt="3"/>
      <dgm:spPr/>
    </dgm:pt>
    <dgm:pt modelId="{EC04809D-5240-40D0-B29B-05DB78FB1B41}" type="pres">
      <dgm:prSet presAssocID="{AA54C196-79D1-41CF-9AB7-12924DE6E5EC}" presName="parTrans" presStyleCnt="0"/>
      <dgm:spPr/>
    </dgm:pt>
    <dgm:pt modelId="{D8AE56A6-F813-4638-97AD-11B5FBAFD50C}" type="pres">
      <dgm:prSet presAssocID="{3D55E208-B49A-4D80-AADA-1FF49CA944DF}" presName="node" presStyleLbl="alignAccFollowNode1" presStyleIdx="3" presStyleCnt="9">
        <dgm:presLayoutVars>
          <dgm:bulletEnabled val="1"/>
        </dgm:presLayoutVars>
      </dgm:prSet>
      <dgm:spPr/>
    </dgm:pt>
    <dgm:pt modelId="{48B2B08C-1A3C-4644-8F4A-4FD46C7A5B9A}" type="pres">
      <dgm:prSet presAssocID="{40550A0E-3FCA-4908-9432-14C9C72ECF1E}" presName="sibTrans" presStyleCnt="0"/>
      <dgm:spPr/>
    </dgm:pt>
    <dgm:pt modelId="{D8A0266B-D52C-4D7E-A908-97C6A846ADD7}" type="pres">
      <dgm:prSet presAssocID="{5F08E624-29FC-4084-AEEA-59E3041A2A3B}" presName="node" presStyleLbl="alignAccFollowNode1" presStyleIdx="4" presStyleCnt="9">
        <dgm:presLayoutVars>
          <dgm:bulletEnabled val="1"/>
        </dgm:presLayoutVars>
      </dgm:prSet>
      <dgm:spPr/>
    </dgm:pt>
    <dgm:pt modelId="{080A9967-77F8-4C53-9F14-DB478C7D7461}" type="pres">
      <dgm:prSet presAssocID="{8A1E18B8-F5A0-40D0-A3B6-F27BABA78C77}" presName="sibTrans" presStyleCnt="0"/>
      <dgm:spPr/>
    </dgm:pt>
    <dgm:pt modelId="{362D8B71-4890-4177-B4A3-F7814CF748E9}" type="pres">
      <dgm:prSet presAssocID="{86C54484-9A24-4AA9-8A01-F6402EED5A29}" presName="node" presStyleLbl="alignAccFollowNode1" presStyleIdx="5" presStyleCnt="9">
        <dgm:presLayoutVars>
          <dgm:bulletEnabled val="1"/>
        </dgm:presLayoutVars>
      </dgm:prSet>
      <dgm:spPr/>
    </dgm:pt>
    <dgm:pt modelId="{4585E3FA-41A9-4438-A59F-32559A5C34D0}" type="pres">
      <dgm:prSet presAssocID="{DC58AFAA-6EB4-489F-A5F4-78A03826D08E}" presName="vSp" presStyleCnt="0"/>
      <dgm:spPr/>
    </dgm:pt>
    <dgm:pt modelId="{DFC215D2-90E8-42BC-8666-5CAD4057F501}" type="pres">
      <dgm:prSet presAssocID="{9BAC264F-43AE-4D21-A917-A794A5C5551C}" presName="horFlow" presStyleCnt="0"/>
      <dgm:spPr/>
    </dgm:pt>
    <dgm:pt modelId="{1278A045-E9FE-4B3F-97C4-ABFF849B81D0}" type="pres">
      <dgm:prSet presAssocID="{9BAC264F-43AE-4D21-A917-A794A5C5551C}" presName="bigChev" presStyleLbl="node1" presStyleIdx="2" presStyleCnt="3"/>
      <dgm:spPr/>
    </dgm:pt>
    <dgm:pt modelId="{AC33C47B-C758-408D-B552-DF85E97086AA}" type="pres">
      <dgm:prSet presAssocID="{C6581F48-83DF-4FC3-A92B-9C95902B38C8}" presName="parTrans" presStyleCnt="0"/>
      <dgm:spPr/>
    </dgm:pt>
    <dgm:pt modelId="{A03A0E29-0577-4996-8084-BF65888AEF68}" type="pres">
      <dgm:prSet presAssocID="{A503D261-CD50-4231-B97E-2163C307D5CA}" presName="node" presStyleLbl="alignAccFollowNode1" presStyleIdx="6" presStyleCnt="9">
        <dgm:presLayoutVars>
          <dgm:bulletEnabled val="1"/>
        </dgm:presLayoutVars>
      </dgm:prSet>
      <dgm:spPr/>
    </dgm:pt>
    <dgm:pt modelId="{0E62B334-E148-432D-B0C3-44F58B4EB8D5}" type="pres">
      <dgm:prSet presAssocID="{41122325-EFF0-4519-A8E6-40AE1C901014}" presName="sibTrans" presStyleCnt="0"/>
      <dgm:spPr/>
    </dgm:pt>
    <dgm:pt modelId="{A16CE5EA-2932-4371-B6FF-439564A8317E}" type="pres">
      <dgm:prSet presAssocID="{849EFD8E-96A5-42CB-ACED-F7055580971D}" presName="node" presStyleLbl="alignAccFollowNode1" presStyleIdx="7" presStyleCnt="9">
        <dgm:presLayoutVars>
          <dgm:bulletEnabled val="1"/>
        </dgm:presLayoutVars>
      </dgm:prSet>
      <dgm:spPr/>
    </dgm:pt>
    <dgm:pt modelId="{53B6BB10-B1F2-4851-8393-AB1B20FEC369}" type="pres">
      <dgm:prSet presAssocID="{CA22A090-C73B-4477-92C6-FC94EBA0C09E}" presName="sibTrans" presStyleCnt="0"/>
      <dgm:spPr/>
    </dgm:pt>
    <dgm:pt modelId="{F1C9E7DB-0105-41CB-A69F-41B0C325961C}" type="pres">
      <dgm:prSet presAssocID="{62083E21-3243-4EF1-A70A-94855748F899}" presName="node" presStyleLbl="alignAccFollowNode1" presStyleIdx="8" presStyleCnt="9">
        <dgm:presLayoutVars>
          <dgm:bulletEnabled val="1"/>
        </dgm:presLayoutVars>
      </dgm:prSet>
      <dgm:spPr/>
    </dgm:pt>
  </dgm:ptLst>
  <dgm:cxnLst>
    <dgm:cxn modelId="{5C698C0D-E84C-4443-8C12-0717BD61D1CA}" srcId="{FCA3DF9F-18C7-4577-A673-6BB61E167A2C}" destId="{C0B185C0-18F5-43D8-A3AB-D49D02D5C97D}" srcOrd="0" destOrd="0" parTransId="{509F5FF8-4753-41CE-A13C-2F5DDE97DB8C}" sibTransId="{8CDF8888-534D-4586-B3DE-F7137DE9BE27}"/>
    <dgm:cxn modelId="{203C0814-B0D3-461E-AAC5-C43970DA879D}" srcId="{C0B185C0-18F5-43D8-A3AB-D49D02D5C97D}" destId="{9D0FA995-2F81-444E-A74F-2E776EB76D9C}" srcOrd="1" destOrd="0" parTransId="{07588D86-244C-47EC-8DC9-6521AA3C4099}" sibTransId="{CDEE60E8-BB06-4C02-9F67-23FC34C2DD42}"/>
    <dgm:cxn modelId="{09FB8D1B-6EFB-46E0-A5CB-DAB7582F49FB}" srcId="{DC58AFAA-6EB4-489F-A5F4-78A03826D08E}" destId="{86C54484-9A24-4AA9-8A01-F6402EED5A29}" srcOrd="2" destOrd="0" parTransId="{FA4A9A95-7C81-4156-929A-C7C6C8248C7F}" sibTransId="{E9CE2D46-A648-4646-BC53-BF031839FB5D}"/>
    <dgm:cxn modelId="{B7F44327-1AA0-4EF4-B87C-1479735BA4FB}" srcId="{DC58AFAA-6EB4-489F-A5F4-78A03826D08E}" destId="{3D55E208-B49A-4D80-AADA-1FF49CA944DF}" srcOrd="0" destOrd="0" parTransId="{AA54C196-79D1-41CF-9AB7-12924DE6E5EC}" sibTransId="{40550A0E-3FCA-4908-9432-14C9C72ECF1E}"/>
    <dgm:cxn modelId="{3094EC2D-487D-4AF2-8ED8-79E10B76C764}" srcId="{FCA3DF9F-18C7-4577-A673-6BB61E167A2C}" destId="{DC58AFAA-6EB4-489F-A5F4-78A03826D08E}" srcOrd="1" destOrd="0" parTransId="{88B6DC7D-4BE8-455D-B8C7-B7A829BC8E63}" sibTransId="{4100990F-33E6-4FF2-821F-D235A4CFA4CE}"/>
    <dgm:cxn modelId="{DB64515C-7C69-454D-BA2D-570408503B38}" type="presOf" srcId="{62083E21-3243-4EF1-A70A-94855748F899}" destId="{F1C9E7DB-0105-41CB-A69F-41B0C325961C}" srcOrd="0" destOrd="0" presId="urn:microsoft.com/office/officeart/2005/8/layout/lProcess3"/>
    <dgm:cxn modelId="{4DB4074A-7D71-4BAD-88BA-FBAEAAB53E1F}" type="presOf" srcId="{FCA3DF9F-18C7-4577-A673-6BB61E167A2C}" destId="{67382753-5AD1-4B8E-814D-0A333D181A4B}" srcOrd="0" destOrd="0" presId="urn:microsoft.com/office/officeart/2005/8/layout/lProcess3"/>
    <dgm:cxn modelId="{C280EE6D-4141-489E-8D90-DB0528C40D12}" type="presOf" srcId="{3D55E208-B49A-4D80-AADA-1FF49CA944DF}" destId="{D8AE56A6-F813-4638-97AD-11B5FBAFD50C}" srcOrd="0" destOrd="0" presId="urn:microsoft.com/office/officeart/2005/8/layout/lProcess3"/>
    <dgm:cxn modelId="{1D8F9F57-0B6F-4D6C-AD3D-9417FA2C32E5}" srcId="{9BAC264F-43AE-4D21-A917-A794A5C5551C}" destId="{A503D261-CD50-4231-B97E-2163C307D5CA}" srcOrd="0" destOrd="0" parTransId="{C6581F48-83DF-4FC3-A92B-9C95902B38C8}" sibTransId="{41122325-EFF0-4519-A8E6-40AE1C901014}"/>
    <dgm:cxn modelId="{6588878E-9E07-45E9-8396-AAAEB7EAA786}" type="presOf" srcId="{9D0FA995-2F81-444E-A74F-2E776EB76D9C}" destId="{FA496E48-7271-4242-93AF-30CEAC21DE73}" srcOrd="0" destOrd="0" presId="urn:microsoft.com/office/officeart/2005/8/layout/lProcess3"/>
    <dgm:cxn modelId="{E8D23C90-C920-4CCC-A311-6CEDCF17D589}" srcId="{C0B185C0-18F5-43D8-A3AB-D49D02D5C97D}" destId="{F060E716-A9E4-407C-AC9A-14502AA1118E}" srcOrd="0" destOrd="0" parTransId="{65BA7922-F5B4-4AFD-A9B7-EE4430A7095A}" sibTransId="{0B7F50F3-282B-441E-8581-F1A3F87621BA}"/>
    <dgm:cxn modelId="{6C3E3394-44F2-4F39-BB39-1B941504F316}" type="presOf" srcId="{F61E63EB-93E6-4D49-BD27-11A938326EE1}" destId="{56A8FA4F-339E-4CF4-A4AD-C963572F32FB}" srcOrd="0" destOrd="0" presId="urn:microsoft.com/office/officeart/2005/8/layout/lProcess3"/>
    <dgm:cxn modelId="{C248EB99-A45E-4CB3-B290-2DA0102243E5}" type="presOf" srcId="{C0B185C0-18F5-43D8-A3AB-D49D02D5C97D}" destId="{C2B85AFA-2192-4927-93A6-DE3BE965734B}" srcOrd="0" destOrd="0" presId="urn:microsoft.com/office/officeart/2005/8/layout/lProcess3"/>
    <dgm:cxn modelId="{9B891C9C-853E-4848-B3A0-DA6ED5954246}" type="presOf" srcId="{849EFD8E-96A5-42CB-ACED-F7055580971D}" destId="{A16CE5EA-2932-4371-B6FF-439564A8317E}" srcOrd="0" destOrd="0" presId="urn:microsoft.com/office/officeart/2005/8/layout/lProcess3"/>
    <dgm:cxn modelId="{5587339C-3640-4029-8082-62FB9D7A0891}" type="presOf" srcId="{5F08E624-29FC-4084-AEEA-59E3041A2A3B}" destId="{D8A0266B-D52C-4D7E-A908-97C6A846ADD7}" srcOrd="0" destOrd="0" presId="urn:microsoft.com/office/officeart/2005/8/layout/lProcess3"/>
    <dgm:cxn modelId="{188FC4A4-C3DE-4758-B4BE-2BE312D48F7C}" type="presOf" srcId="{DC58AFAA-6EB4-489F-A5F4-78A03826D08E}" destId="{6164BE0B-EAC7-47D6-9B2B-E94AB2DFDEE3}" srcOrd="0" destOrd="0" presId="urn:microsoft.com/office/officeart/2005/8/layout/lProcess3"/>
    <dgm:cxn modelId="{B306D8B3-7EAF-46BE-B386-5B84D8784773}" srcId="{DC58AFAA-6EB4-489F-A5F4-78A03826D08E}" destId="{5F08E624-29FC-4084-AEEA-59E3041A2A3B}" srcOrd="1" destOrd="0" parTransId="{0B319F51-B81C-4DAB-AC82-6C7F508118DC}" sibTransId="{8A1E18B8-F5A0-40D0-A3B6-F27BABA78C77}"/>
    <dgm:cxn modelId="{32666DB7-7D96-4336-AB29-4C9E53070A91}" type="presOf" srcId="{9BAC264F-43AE-4D21-A917-A794A5C5551C}" destId="{1278A045-E9FE-4B3F-97C4-ABFF849B81D0}" srcOrd="0" destOrd="0" presId="urn:microsoft.com/office/officeart/2005/8/layout/lProcess3"/>
    <dgm:cxn modelId="{7732A7BB-1A5C-4718-A052-CD1FDD4B3E64}" type="presOf" srcId="{F060E716-A9E4-407C-AC9A-14502AA1118E}" destId="{9AFE8741-FB7A-4776-9A54-C4D1FFD182B4}" srcOrd="0" destOrd="0" presId="urn:microsoft.com/office/officeart/2005/8/layout/lProcess3"/>
    <dgm:cxn modelId="{C1AFB7CF-74E2-41A1-9F34-59891EB6E674}" type="presOf" srcId="{86C54484-9A24-4AA9-8A01-F6402EED5A29}" destId="{362D8B71-4890-4177-B4A3-F7814CF748E9}" srcOrd="0" destOrd="0" presId="urn:microsoft.com/office/officeart/2005/8/layout/lProcess3"/>
    <dgm:cxn modelId="{2D18F6DA-C7AB-45A2-84EA-1C0D60EC1B0E}" srcId="{C0B185C0-18F5-43D8-A3AB-D49D02D5C97D}" destId="{F61E63EB-93E6-4D49-BD27-11A938326EE1}" srcOrd="2" destOrd="0" parTransId="{39BE9F78-4784-4C57-9DB3-906FD53928EA}" sibTransId="{94EFB546-72E2-4417-9EFD-4E52139369BE}"/>
    <dgm:cxn modelId="{E59BC6E6-0744-4276-8E93-76CC0CB73CA5}" srcId="{9BAC264F-43AE-4D21-A917-A794A5C5551C}" destId="{849EFD8E-96A5-42CB-ACED-F7055580971D}" srcOrd="1" destOrd="0" parTransId="{D48D3103-37F4-40CB-9AC7-10A69CD83527}" sibTransId="{CA22A090-C73B-4477-92C6-FC94EBA0C09E}"/>
    <dgm:cxn modelId="{9F2515E7-7087-497D-87BE-49149FF67F43}" srcId="{9BAC264F-43AE-4D21-A917-A794A5C5551C}" destId="{62083E21-3243-4EF1-A70A-94855748F899}" srcOrd="2" destOrd="0" parTransId="{74A45F1F-D2FD-45DE-8EE0-7DC254535970}" sibTransId="{9F7E8218-CFA6-4233-A711-6BD5993070DA}"/>
    <dgm:cxn modelId="{DEDFEEF8-6827-4F9A-A7F6-86F15188EBA5}" srcId="{FCA3DF9F-18C7-4577-A673-6BB61E167A2C}" destId="{9BAC264F-43AE-4D21-A917-A794A5C5551C}" srcOrd="2" destOrd="0" parTransId="{85A1BD09-EEA7-4F2B-A4DD-49DAFCEE0323}" sibTransId="{AC146639-DA1E-45D3-8CF8-32FEC7ABBC05}"/>
    <dgm:cxn modelId="{3584EFFE-F183-466E-B5C9-EA61B62ABF42}" type="presOf" srcId="{A503D261-CD50-4231-B97E-2163C307D5CA}" destId="{A03A0E29-0577-4996-8084-BF65888AEF68}" srcOrd="0" destOrd="0" presId="urn:microsoft.com/office/officeart/2005/8/layout/lProcess3"/>
    <dgm:cxn modelId="{B5789D27-411C-49D9-B022-017874D12245}" type="presParOf" srcId="{67382753-5AD1-4B8E-814D-0A333D181A4B}" destId="{DAC2918E-E7CE-4AEB-B632-0D68B29D21D0}" srcOrd="0" destOrd="0" presId="urn:microsoft.com/office/officeart/2005/8/layout/lProcess3"/>
    <dgm:cxn modelId="{D655F9B3-38DB-4986-9766-C7926DDE64A9}" type="presParOf" srcId="{DAC2918E-E7CE-4AEB-B632-0D68B29D21D0}" destId="{C2B85AFA-2192-4927-93A6-DE3BE965734B}" srcOrd="0" destOrd="0" presId="urn:microsoft.com/office/officeart/2005/8/layout/lProcess3"/>
    <dgm:cxn modelId="{5335E27B-0866-40A1-8EE9-C541768C5173}" type="presParOf" srcId="{DAC2918E-E7CE-4AEB-B632-0D68B29D21D0}" destId="{06497B3E-DAC3-4FC0-8593-1B26B8702B3C}" srcOrd="1" destOrd="0" presId="urn:microsoft.com/office/officeart/2005/8/layout/lProcess3"/>
    <dgm:cxn modelId="{789E0ADA-8D16-4B5D-B088-37D40D79FDEB}" type="presParOf" srcId="{DAC2918E-E7CE-4AEB-B632-0D68B29D21D0}" destId="{9AFE8741-FB7A-4776-9A54-C4D1FFD182B4}" srcOrd="2" destOrd="0" presId="urn:microsoft.com/office/officeart/2005/8/layout/lProcess3"/>
    <dgm:cxn modelId="{AD4DBC37-C6DA-4577-8938-CEF894AE75AA}" type="presParOf" srcId="{DAC2918E-E7CE-4AEB-B632-0D68B29D21D0}" destId="{8B4E8B8F-F589-440B-ABBE-FDC36959C0C5}" srcOrd="3" destOrd="0" presId="urn:microsoft.com/office/officeart/2005/8/layout/lProcess3"/>
    <dgm:cxn modelId="{98C58E8A-7B66-45F9-A7A9-0D18E384D237}" type="presParOf" srcId="{DAC2918E-E7CE-4AEB-B632-0D68B29D21D0}" destId="{FA496E48-7271-4242-93AF-30CEAC21DE73}" srcOrd="4" destOrd="0" presId="urn:microsoft.com/office/officeart/2005/8/layout/lProcess3"/>
    <dgm:cxn modelId="{BFF9F9F3-E467-414D-A7ED-9C9B91DF5669}" type="presParOf" srcId="{DAC2918E-E7CE-4AEB-B632-0D68B29D21D0}" destId="{0A5024D1-769A-4FAD-97A3-0F3A08BBCEB2}" srcOrd="5" destOrd="0" presId="urn:microsoft.com/office/officeart/2005/8/layout/lProcess3"/>
    <dgm:cxn modelId="{F4046CF5-9F51-471F-AF88-0A4E3A30FEA5}" type="presParOf" srcId="{DAC2918E-E7CE-4AEB-B632-0D68B29D21D0}" destId="{56A8FA4F-339E-4CF4-A4AD-C963572F32FB}" srcOrd="6" destOrd="0" presId="urn:microsoft.com/office/officeart/2005/8/layout/lProcess3"/>
    <dgm:cxn modelId="{1AEB5C4E-13DF-4823-AF6A-94B8575133B5}" type="presParOf" srcId="{67382753-5AD1-4B8E-814D-0A333D181A4B}" destId="{9FEF4A2D-A6CC-4784-A3F0-8A6157278BEA}" srcOrd="1" destOrd="0" presId="urn:microsoft.com/office/officeart/2005/8/layout/lProcess3"/>
    <dgm:cxn modelId="{8C9E7F04-A253-43A6-969D-D4B956C28C6F}" type="presParOf" srcId="{67382753-5AD1-4B8E-814D-0A333D181A4B}" destId="{F511F007-CD57-4FBB-B549-4D23D902C381}" srcOrd="2" destOrd="0" presId="urn:microsoft.com/office/officeart/2005/8/layout/lProcess3"/>
    <dgm:cxn modelId="{72C80B34-46DA-4CE8-8049-CE792EEF7862}" type="presParOf" srcId="{F511F007-CD57-4FBB-B549-4D23D902C381}" destId="{6164BE0B-EAC7-47D6-9B2B-E94AB2DFDEE3}" srcOrd="0" destOrd="0" presId="urn:microsoft.com/office/officeart/2005/8/layout/lProcess3"/>
    <dgm:cxn modelId="{69CC2349-6C40-4EB8-B3C0-6D90DF1E1031}" type="presParOf" srcId="{F511F007-CD57-4FBB-B549-4D23D902C381}" destId="{EC04809D-5240-40D0-B29B-05DB78FB1B41}" srcOrd="1" destOrd="0" presId="urn:microsoft.com/office/officeart/2005/8/layout/lProcess3"/>
    <dgm:cxn modelId="{54C42D0D-903A-47D9-9F7C-450E00BF9FFD}" type="presParOf" srcId="{F511F007-CD57-4FBB-B549-4D23D902C381}" destId="{D8AE56A6-F813-4638-97AD-11B5FBAFD50C}" srcOrd="2" destOrd="0" presId="urn:microsoft.com/office/officeart/2005/8/layout/lProcess3"/>
    <dgm:cxn modelId="{3F87CEF2-461E-49FD-9E01-6922CD6C16A3}" type="presParOf" srcId="{F511F007-CD57-4FBB-B549-4D23D902C381}" destId="{48B2B08C-1A3C-4644-8F4A-4FD46C7A5B9A}" srcOrd="3" destOrd="0" presId="urn:microsoft.com/office/officeart/2005/8/layout/lProcess3"/>
    <dgm:cxn modelId="{D143E2B4-933F-4C5F-89AF-F07718BA569A}" type="presParOf" srcId="{F511F007-CD57-4FBB-B549-4D23D902C381}" destId="{D8A0266B-D52C-4D7E-A908-97C6A846ADD7}" srcOrd="4" destOrd="0" presId="urn:microsoft.com/office/officeart/2005/8/layout/lProcess3"/>
    <dgm:cxn modelId="{850C341A-AA49-4625-BFEA-3391F26A0DC6}" type="presParOf" srcId="{F511F007-CD57-4FBB-B549-4D23D902C381}" destId="{080A9967-77F8-4C53-9F14-DB478C7D7461}" srcOrd="5" destOrd="0" presId="urn:microsoft.com/office/officeart/2005/8/layout/lProcess3"/>
    <dgm:cxn modelId="{ADB216AC-D80B-4F90-AA1C-F6573D559806}" type="presParOf" srcId="{F511F007-CD57-4FBB-B549-4D23D902C381}" destId="{362D8B71-4890-4177-B4A3-F7814CF748E9}" srcOrd="6" destOrd="0" presId="urn:microsoft.com/office/officeart/2005/8/layout/lProcess3"/>
    <dgm:cxn modelId="{0A806FC6-8218-4AA8-BB11-D83BA48D320D}" type="presParOf" srcId="{67382753-5AD1-4B8E-814D-0A333D181A4B}" destId="{4585E3FA-41A9-4438-A59F-32559A5C34D0}" srcOrd="3" destOrd="0" presId="urn:microsoft.com/office/officeart/2005/8/layout/lProcess3"/>
    <dgm:cxn modelId="{CA5341E2-9518-437D-BD79-DC69BE4450BD}" type="presParOf" srcId="{67382753-5AD1-4B8E-814D-0A333D181A4B}" destId="{DFC215D2-90E8-42BC-8666-5CAD4057F501}" srcOrd="4" destOrd="0" presId="urn:microsoft.com/office/officeart/2005/8/layout/lProcess3"/>
    <dgm:cxn modelId="{13FC2083-2665-4F2E-8353-9E566F150B9C}" type="presParOf" srcId="{DFC215D2-90E8-42BC-8666-5CAD4057F501}" destId="{1278A045-E9FE-4B3F-97C4-ABFF849B81D0}" srcOrd="0" destOrd="0" presId="urn:microsoft.com/office/officeart/2005/8/layout/lProcess3"/>
    <dgm:cxn modelId="{06FC3F73-DE41-48FB-8651-71B0A772E9AD}" type="presParOf" srcId="{DFC215D2-90E8-42BC-8666-5CAD4057F501}" destId="{AC33C47B-C758-408D-B552-DF85E97086AA}" srcOrd="1" destOrd="0" presId="urn:microsoft.com/office/officeart/2005/8/layout/lProcess3"/>
    <dgm:cxn modelId="{071612F8-4D0D-485C-89D7-C538DF159DD1}" type="presParOf" srcId="{DFC215D2-90E8-42BC-8666-5CAD4057F501}" destId="{A03A0E29-0577-4996-8084-BF65888AEF68}" srcOrd="2" destOrd="0" presId="urn:microsoft.com/office/officeart/2005/8/layout/lProcess3"/>
    <dgm:cxn modelId="{BDC21449-3FB7-466A-9429-5B1C7EA41614}" type="presParOf" srcId="{DFC215D2-90E8-42BC-8666-5CAD4057F501}" destId="{0E62B334-E148-432D-B0C3-44F58B4EB8D5}" srcOrd="3" destOrd="0" presId="urn:microsoft.com/office/officeart/2005/8/layout/lProcess3"/>
    <dgm:cxn modelId="{EDD6C01F-0507-4D8A-B9D1-1D9EAB01CB1B}" type="presParOf" srcId="{DFC215D2-90E8-42BC-8666-5CAD4057F501}" destId="{A16CE5EA-2932-4371-B6FF-439564A8317E}" srcOrd="4" destOrd="0" presId="urn:microsoft.com/office/officeart/2005/8/layout/lProcess3"/>
    <dgm:cxn modelId="{730094B9-4DFF-4940-BCFA-97461C7B1EEE}" type="presParOf" srcId="{DFC215D2-90E8-42BC-8666-5CAD4057F501}" destId="{53B6BB10-B1F2-4851-8393-AB1B20FEC369}" srcOrd="5" destOrd="0" presId="urn:microsoft.com/office/officeart/2005/8/layout/lProcess3"/>
    <dgm:cxn modelId="{FC83F2AD-B880-49DF-B0D2-9566757A0BAC}" type="presParOf" srcId="{DFC215D2-90E8-42BC-8666-5CAD4057F501}" destId="{F1C9E7DB-0105-41CB-A69F-41B0C325961C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641F5-25F9-4750-98FA-8043C5AF9C99}">
      <dsp:nvSpPr>
        <dsp:cNvPr id="0" name=""/>
        <dsp:cNvSpPr/>
      </dsp:nvSpPr>
      <dsp:spPr>
        <a:xfrm>
          <a:off x="0" y="1341040"/>
          <a:ext cx="1454150" cy="872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>
              <a:solidFill>
                <a:schemeClr val="bg1"/>
              </a:solidFill>
            </a:rPr>
            <a:t>WORP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>
              <a:solidFill>
                <a:schemeClr val="bg1"/>
              </a:solidFill>
            </a:rPr>
            <a:t>(2011)</a:t>
          </a:r>
        </a:p>
      </dsp:txBody>
      <dsp:txXfrm>
        <a:off x="25554" y="1366594"/>
        <a:ext cx="1403042" cy="821382"/>
      </dsp:txXfrm>
    </dsp:sp>
    <dsp:sp modelId="{5C57BEC6-8343-42FB-B172-960E41E6D4C0}">
      <dsp:nvSpPr>
        <dsp:cNvPr id="0" name=""/>
        <dsp:cNvSpPr/>
      </dsp:nvSpPr>
      <dsp:spPr>
        <a:xfrm rot="16200000">
          <a:off x="1508207" y="1572648"/>
          <a:ext cx="490994" cy="409274"/>
        </a:xfrm>
        <a:prstGeom prst="flowChartMerge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>
            <a:solidFill>
              <a:srgbClr val="FFFFFF"/>
            </a:solidFill>
            <a:latin typeface="Verdana" panose="020B0604030504040204"/>
            <a:ea typeface="+mn-ea"/>
            <a:cs typeface="+mn-cs"/>
          </a:endParaRPr>
        </a:p>
      </dsp:txBody>
      <dsp:txXfrm>
        <a:off x="1569598" y="1715894"/>
        <a:ext cx="368212" cy="245564"/>
      </dsp:txXfrm>
    </dsp:sp>
    <dsp:sp modelId="{0665AEDC-91F4-4998-8468-FF1D3CBDE5B3}">
      <dsp:nvSpPr>
        <dsp:cNvPr id="0" name=""/>
        <dsp:cNvSpPr/>
      </dsp:nvSpPr>
      <dsp:spPr>
        <a:xfrm>
          <a:off x="2035809" y="1341040"/>
          <a:ext cx="1454150" cy="872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err="1"/>
            <a:t>MZPiMRP</a:t>
          </a:r>
          <a:endParaRPr lang="pl-PL" sz="1900" kern="120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(2013)</a:t>
          </a:r>
        </a:p>
      </dsp:txBody>
      <dsp:txXfrm>
        <a:off x="2061363" y="1366594"/>
        <a:ext cx="1403042" cy="821382"/>
      </dsp:txXfrm>
    </dsp:sp>
    <dsp:sp modelId="{3E8DD9F0-EF76-4D4A-88C9-F93EA46652CE}">
      <dsp:nvSpPr>
        <dsp:cNvPr id="0" name=""/>
        <dsp:cNvSpPr/>
      </dsp:nvSpPr>
      <dsp:spPr>
        <a:xfrm rot="16200000">
          <a:off x="3544017" y="1572648"/>
          <a:ext cx="490994" cy="409274"/>
        </a:xfrm>
        <a:prstGeom prst="flowChartMerge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500" kern="1200">
            <a:solidFill>
              <a:srgbClr val="FFFFFF"/>
            </a:solidFill>
            <a:latin typeface="Verdana" panose="020B0604030504040204"/>
            <a:ea typeface="+mn-ea"/>
            <a:cs typeface="+mn-cs"/>
          </a:endParaRPr>
        </a:p>
      </dsp:txBody>
      <dsp:txXfrm>
        <a:off x="3605408" y="1715894"/>
        <a:ext cx="368212" cy="245564"/>
      </dsp:txXfrm>
    </dsp:sp>
    <dsp:sp modelId="{1FCC33D7-F7DD-4E13-A0F6-AE9A981B4E00}">
      <dsp:nvSpPr>
        <dsp:cNvPr id="0" name=""/>
        <dsp:cNvSpPr/>
      </dsp:nvSpPr>
      <dsp:spPr>
        <a:xfrm>
          <a:off x="4071619" y="1341040"/>
          <a:ext cx="1454150" cy="872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PZRP (2015)</a:t>
          </a:r>
        </a:p>
      </dsp:txBody>
      <dsp:txXfrm>
        <a:off x="4097173" y="1366594"/>
        <a:ext cx="1403042" cy="821382"/>
      </dsp:txXfrm>
    </dsp:sp>
    <dsp:sp modelId="{B5AEA121-6FDA-402D-BB72-FC46F5F3A957}">
      <dsp:nvSpPr>
        <dsp:cNvPr id="0" name=""/>
        <dsp:cNvSpPr/>
      </dsp:nvSpPr>
      <dsp:spPr>
        <a:xfrm rot="16200000">
          <a:off x="5579827" y="1572648"/>
          <a:ext cx="490994" cy="409274"/>
        </a:xfrm>
        <a:prstGeom prst="flowChartMerge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500" kern="1200">
            <a:solidFill>
              <a:srgbClr val="FFFFFF"/>
            </a:solidFill>
            <a:latin typeface="Verdana" panose="020B0604030504040204"/>
            <a:ea typeface="+mn-ea"/>
            <a:cs typeface="+mn-cs"/>
          </a:endParaRPr>
        </a:p>
      </dsp:txBody>
      <dsp:txXfrm>
        <a:off x="5641218" y="1715894"/>
        <a:ext cx="368212" cy="245564"/>
      </dsp:txXfrm>
    </dsp:sp>
    <dsp:sp modelId="{59DE5AE7-7F4B-40D4-95DB-D32C221B64E2}">
      <dsp:nvSpPr>
        <dsp:cNvPr id="0" name=""/>
        <dsp:cNvSpPr/>
      </dsp:nvSpPr>
      <dsp:spPr>
        <a:xfrm>
          <a:off x="6107429" y="1341040"/>
          <a:ext cx="1454150" cy="872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err="1"/>
            <a:t>aWORP</a:t>
          </a:r>
          <a:r>
            <a:rPr lang="pl-PL" sz="1900" kern="1200"/>
            <a:t> (2018)</a:t>
          </a:r>
        </a:p>
      </dsp:txBody>
      <dsp:txXfrm>
        <a:off x="6132983" y="1366594"/>
        <a:ext cx="1403042" cy="821382"/>
      </dsp:txXfrm>
    </dsp:sp>
    <dsp:sp modelId="{CEE1638F-7CD4-4D1E-8D60-D69BB353091E}">
      <dsp:nvSpPr>
        <dsp:cNvPr id="0" name=""/>
        <dsp:cNvSpPr/>
      </dsp:nvSpPr>
      <dsp:spPr>
        <a:xfrm rot="16200000">
          <a:off x="7615637" y="1572648"/>
          <a:ext cx="490994" cy="409274"/>
        </a:xfrm>
        <a:prstGeom prst="flowChartMerge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500" kern="1200">
            <a:solidFill>
              <a:srgbClr val="FFFFFF"/>
            </a:solidFill>
            <a:latin typeface="Verdana" panose="020B0604030504040204"/>
            <a:ea typeface="+mn-ea"/>
            <a:cs typeface="+mn-cs"/>
          </a:endParaRPr>
        </a:p>
      </dsp:txBody>
      <dsp:txXfrm>
        <a:off x="7677028" y="1715894"/>
        <a:ext cx="368212" cy="245564"/>
      </dsp:txXfrm>
    </dsp:sp>
    <dsp:sp modelId="{3B945708-2437-4FD2-BA55-9024988BD86B}">
      <dsp:nvSpPr>
        <dsp:cNvPr id="0" name=""/>
        <dsp:cNvSpPr/>
      </dsp:nvSpPr>
      <dsp:spPr>
        <a:xfrm>
          <a:off x="8143240" y="1341040"/>
          <a:ext cx="1454150" cy="872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aMZPiMRP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(2020)</a:t>
          </a:r>
        </a:p>
      </dsp:txBody>
      <dsp:txXfrm>
        <a:off x="8168794" y="1366594"/>
        <a:ext cx="1403042" cy="821382"/>
      </dsp:txXfrm>
    </dsp:sp>
    <dsp:sp modelId="{BF2E96E9-F053-4CAC-A6AC-224C0D8CB745}">
      <dsp:nvSpPr>
        <dsp:cNvPr id="0" name=""/>
        <dsp:cNvSpPr/>
      </dsp:nvSpPr>
      <dsp:spPr>
        <a:xfrm rot="16200000">
          <a:off x="9651447" y="1572648"/>
          <a:ext cx="490994" cy="409274"/>
        </a:xfrm>
        <a:prstGeom prst="flowChartMerge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500" kern="1200">
            <a:solidFill>
              <a:srgbClr val="FFFFFF"/>
            </a:solidFill>
            <a:latin typeface="Verdana" panose="020B0604030504040204"/>
            <a:ea typeface="+mn-ea"/>
            <a:cs typeface="+mn-cs"/>
          </a:endParaRPr>
        </a:p>
      </dsp:txBody>
      <dsp:txXfrm>
        <a:off x="9712838" y="1715894"/>
        <a:ext cx="368212" cy="245564"/>
      </dsp:txXfrm>
    </dsp:sp>
    <dsp:sp modelId="{2F20DE5D-96E4-4883-8A11-BD648911E445}">
      <dsp:nvSpPr>
        <dsp:cNvPr id="0" name=""/>
        <dsp:cNvSpPr/>
      </dsp:nvSpPr>
      <dsp:spPr>
        <a:xfrm>
          <a:off x="10179050" y="1341040"/>
          <a:ext cx="1454150" cy="87249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DC6E1E"/>
            </a:gs>
            <a:gs pos="50000">
              <a:srgbClr val="DC6E1E"/>
            </a:gs>
            <a:gs pos="100000">
              <a:srgbClr val="DC6E1E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err="1"/>
            <a:t>aPZRP</a:t>
          </a:r>
          <a:endParaRPr lang="pl-PL" sz="1900" kern="120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(2021)</a:t>
          </a:r>
        </a:p>
      </dsp:txBody>
      <dsp:txXfrm>
        <a:off x="10204604" y="1366594"/>
        <a:ext cx="1403042" cy="8213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B85AFA-2192-4927-93A6-DE3BE965734B}">
      <dsp:nvSpPr>
        <dsp:cNvPr id="0" name=""/>
        <dsp:cNvSpPr/>
      </dsp:nvSpPr>
      <dsp:spPr>
        <a:xfrm>
          <a:off x="95749" y="2148"/>
          <a:ext cx="3645931" cy="14583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900" b="1" kern="1200"/>
            <a:t>Zahamowanie wzrostu ryzyka powodziowego</a:t>
          </a: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900" kern="1200"/>
        </a:p>
      </dsp:txBody>
      <dsp:txXfrm>
        <a:off x="824935" y="2148"/>
        <a:ext cx="2187559" cy="1458372"/>
      </dsp:txXfrm>
    </dsp:sp>
    <dsp:sp modelId="{9AFE8741-FB7A-4776-9A54-C4D1FFD182B4}">
      <dsp:nvSpPr>
        <dsp:cNvPr id="0" name=""/>
        <dsp:cNvSpPr/>
      </dsp:nvSpPr>
      <dsp:spPr>
        <a:xfrm>
          <a:off x="3267709" y="126110"/>
          <a:ext cx="3026122" cy="1210449"/>
        </a:xfrm>
        <a:prstGeom prst="chevron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1" kern="1200">
              <a:solidFill>
                <a:srgbClr val="FFFFFF"/>
              </a:solidFill>
              <a:latin typeface="Verdana" panose="020B0604030504040204"/>
            </a:rPr>
            <a:t>Cele szczegółowe 2.1, 2.2, ……</a:t>
          </a:r>
          <a:endParaRPr lang="pl-PL" sz="1900" kern="1200"/>
        </a:p>
      </dsp:txBody>
      <dsp:txXfrm>
        <a:off x="3872934" y="126110"/>
        <a:ext cx="1815673" cy="1210449"/>
      </dsp:txXfrm>
    </dsp:sp>
    <dsp:sp modelId="{FA496E48-7271-4242-93AF-30CEAC21DE73}">
      <dsp:nvSpPr>
        <dsp:cNvPr id="0" name=""/>
        <dsp:cNvSpPr/>
      </dsp:nvSpPr>
      <dsp:spPr>
        <a:xfrm>
          <a:off x="5870175" y="126110"/>
          <a:ext cx="3026122" cy="1210449"/>
        </a:xfrm>
        <a:prstGeom prst="chevron">
          <a:avLst/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1" kern="1200">
              <a:solidFill>
                <a:srgbClr val="FFFFFF"/>
              </a:solidFill>
              <a:latin typeface="Verdana" panose="020B0604030504040204"/>
            </a:rPr>
            <a:t>Typy działań</a:t>
          </a:r>
          <a:r>
            <a:rPr lang="pl-PL" sz="1900" kern="1200">
              <a:latin typeface="Verdana" panose="020B0604030504040204"/>
            </a:rPr>
            <a:t> </a:t>
          </a:r>
          <a:endParaRPr lang="pl-PL" sz="1900" kern="1200"/>
        </a:p>
      </dsp:txBody>
      <dsp:txXfrm>
        <a:off x="6475400" y="126110"/>
        <a:ext cx="1815673" cy="1210449"/>
      </dsp:txXfrm>
    </dsp:sp>
    <dsp:sp modelId="{56A8FA4F-339E-4CF4-A4AD-C963572F32FB}">
      <dsp:nvSpPr>
        <dsp:cNvPr id="0" name=""/>
        <dsp:cNvSpPr/>
      </dsp:nvSpPr>
      <dsp:spPr>
        <a:xfrm>
          <a:off x="8472641" y="126110"/>
          <a:ext cx="3026122" cy="1210449"/>
        </a:xfrm>
        <a:prstGeom prst="chevron">
          <a:avLst/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1" kern="1200">
              <a:solidFill>
                <a:srgbClr val="FFFFFF"/>
              </a:solidFill>
              <a:latin typeface="Verdana" panose="020B0604030504040204"/>
            </a:rPr>
            <a:t>Działania</a:t>
          </a:r>
        </a:p>
      </dsp:txBody>
      <dsp:txXfrm>
        <a:off x="9077866" y="126110"/>
        <a:ext cx="1815673" cy="1210449"/>
      </dsp:txXfrm>
    </dsp:sp>
    <dsp:sp modelId="{6164BE0B-EAC7-47D6-9B2B-E94AB2DFDEE3}">
      <dsp:nvSpPr>
        <dsp:cNvPr id="0" name=""/>
        <dsp:cNvSpPr/>
      </dsp:nvSpPr>
      <dsp:spPr>
        <a:xfrm>
          <a:off x="95749" y="1664693"/>
          <a:ext cx="3645931" cy="14583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1" kern="1200">
              <a:solidFill>
                <a:srgbClr val="FFFFFF"/>
              </a:solidFill>
              <a:latin typeface="Verdana" panose="020B0604030504040204"/>
            </a:rPr>
            <a:t>Obniżenie istniejącego ryzyka powodziowego</a:t>
          </a:r>
          <a:endParaRPr lang="pl-PL" sz="1900" kern="1200"/>
        </a:p>
      </dsp:txBody>
      <dsp:txXfrm>
        <a:off x="824935" y="1664693"/>
        <a:ext cx="2187559" cy="1458372"/>
      </dsp:txXfrm>
    </dsp:sp>
    <dsp:sp modelId="{D8AE56A6-F813-4638-97AD-11B5FBAFD50C}">
      <dsp:nvSpPr>
        <dsp:cNvPr id="0" name=""/>
        <dsp:cNvSpPr/>
      </dsp:nvSpPr>
      <dsp:spPr>
        <a:xfrm>
          <a:off x="3267709" y="1788654"/>
          <a:ext cx="3026122" cy="1210449"/>
        </a:xfrm>
        <a:prstGeom prst="chevron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1" kern="1200">
              <a:solidFill>
                <a:srgbClr val="FFFFFF"/>
              </a:solidFill>
              <a:latin typeface="Verdana" panose="020B0604030504040204"/>
            </a:rPr>
            <a:t>Cele szczegółowe 2.1, 2.2, ……</a:t>
          </a:r>
          <a:endParaRPr lang="pl-PL" sz="1900" kern="1200"/>
        </a:p>
      </dsp:txBody>
      <dsp:txXfrm>
        <a:off x="3872934" y="1788654"/>
        <a:ext cx="1815673" cy="1210449"/>
      </dsp:txXfrm>
    </dsp:sp>
    <dsp:sp modelId="{D8A0266B-D52C-4D7E-A908-97C6A846ADD7}">
      <dsp:nvSpPr>
        <dsp:cNvPr id="0" name=""/>
        <dsp:cNvSpPr/>
      </dsp:nvSpPr>
      <dsp:spPr>
        <a:xfrm>
          <a:off x="5870175" y="1788654"/>
          <a:ext cx="3026122" cy="1210449"/>
        </a:xfrm>
        <a:prstGeom prst="chevron">
          <a:avLst/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1" kern="1200">
              <a:solidFill>
                <a:srgbClr val="FFFFFF"/>
              </a:solidFill>
              <a:latin typeface="Verdana" panose="020B0604030504040204"/>
            </a:rPr>
            <a:t>Typy działań</a:t>
          </a:r>
          <a:r>
            <a:rPr lang="pl-PL" sz="1900" kern="1200">
              <a:latin typeface="Verdana" panose="020B0604030504040204"/>
            </a:rPr>
            <a:t> </a:t>
          </a:r>
          <a:endParaRPr lang="pl-PL" sz="1900" kern="1200"/>
        </a:p>
      </dsp:txBody>
      <dsp:txXfrm>
        <a:off x="6475400" y="1788654"/>
        <a:ext cx="1815673" cy="1210449"/>
      </dsp:txXfrm>
    </dsp:sp>
    <dsp:sp modelId="{362D8B71-4890-4177-B4A3-F7814CF748E9}">
      <dsp:nvSpPr>
        <dsp:cNvPr id="0" name=""/>
        <dsp:cNvSpPr/>
      </dsp:nvSpPr>
      <dsp:spPr>
        <a:xfrm>
          <a:off x="8472641" y="1788654"/>
          <a:ext cx="3026122" cy="1210449"/>
        </a:xfrm>
        <a:prstGeom prst="chevron">
          <a:avLst/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1" kern="1200">
              <a:solidFill>
                <a:srgbClr val="FFFFFF"/>
              </a:solidFill>
              <a:latin typeface="Verdana" panose="020B0604030504040204"/>
            </a:rPr>
            <a:t>Działania</a:t>
          </a:r>
        </a:p>
      </dsp:txBody>
      <dsp:txXfrm>
        <a:off x="9077866" y="1788654"/>
        <a:ext cx="1815673" cy="1210449"/>
      </dsp:txXfrm>
    </dsp:sp>
    <dsp:sp modelId="{1278A045-E9FE-4B3F-97C4-ABFF849B81D0}">
      <dsp:nvSpPr>
        <dsp:cNvPr id="0" name=""/>
        <dsp:cNvSpPr/>
      </dsp:nvSpPr>
      <dsp:spPr>
        <a:xfrm>
          <a:off x="95749" y="3327237"/>
          <a:ext cx="3645931" cy="14583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1" kern="1200">
              <a:solidFill>
                <a:srgbClr val="FFFFFF"/>
              </a:solidFill>
              <a:latin typeface="Verdana" panose="020B0604030504040204"/>
            </a:rPr>
            <a:t>Poprawa systemu zarządzania ryzykiem powodziowym</a:t>
          </a:r>
          <a:endParaRPr lang="pl-PL" sz="1900" kern="1200"/>
        </a:p>
      </dsp:txBody>
      <dsp:txXfrm>
        <a:off x="824935" y="3327237"/>
        <a:ext cx="2187559" cy="1458372"/>
      </dsp:txXfrm>
    </dsp:sp>
    <dsp:sp modelId="{A03A0E29-0577-4996-8084-BF65888AEF68}">
      <dsp:nvSpPr>
        <dsp:cNvPr id="0" name=""/>
        <dsp:cNvSpPr/>
      </dsp:nvSpPr>
      <dsp:spPr>
        <a:xfrm>
          <a:off x="3267709" y="3451199"/>
          <a:ext cx="3026122" cy="1210449"/>
        </a:xfrm>
        <a:prstGeom prst="chevron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1" kern="1200">
              <a:solidFill>
                <a:srgbClr val="FFFFFF"/>
              </a:solidFill>
              <a:latin typeface="Verdana" panose="020B0604030504040204"/>
            </a:rPr>
            <a:t>Cele szczegółowe 2.1, 2.2, ……</a:t>
          </a:r>
          <a:endParaRPr lang="pl-PL" sz="1900" kern="1200"/>
        </a:p>
      </dsp:txBody>
      <dsp:txXfrm>
        <a:off x="3872934" y="3451199"/>
        <a:ext cx="1815673" cy="1210449"/>
      </dsp:txXfrm>
    </dsp:sp>
    <dsp:sp modelId="{A16CE5EA-2932-4371-B6FF-439564A8317E}">
      <dsp:nvSpPr>
        <dsp:cNvPr id="0" name=""/>
        <dsp:cNvSpPr/>
      </dsp:nvSpPr>
      <dsp:spPr>
        <a:xfrm>
          <a:off x="5870175" y="3451199"/>
          <a:ext cx="3026122" cy="1210449"/>
        </a:xfrm>
        <a:prstGeom prst="chevron">
          <a:avLst/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1" kern="1200">
              <a:solidFill>
                <a:srgbClr val="FFFFFF"/>
              </a:solidFill>
              <a:latin typeface="Verdana" panose="020B0604030504040204"/>
            </a:rPr>
            <a:t>Typy działań</a:t>
          </a:r>
          <a:r>
            <a:rPr lang="pl-PL" sz="1900" kern="1200">
              <a:latin typeface="Verdana" panose="020B0604030504040204"/>
            </a:rPr>
            <a:t> </a:t>
          </a:r>
          <a:endParaRPr lang="pl-PL" sz="1900" kern="1200"/>
        </a:p>
      </dsp:txBody>
      <dsp:txXfrm>
        <a:off x="6475400" y="3451199"/>
        <a:ext cx="1815673" cy="1210449"/>
      </dsp:txXfrm>
    </dsp:sp>
    <dsp:sp modelId="{F1C9E7DB-0105-41CB-A69F-41B0C325961C}">
      <dsp:nvSpPr>
        <dsp:cNvPr id="0" name=""/>
        <dsp:cNvSpPr/>
      </dsp:nvSpPr>
      <dsp:spPr>
        <a:xfrm>
          <a:off x="8472641" y="3451199"/>
          <a:ext cx="3026122" cy="1210449"/>
        </a:xfrm>
        <a:prstGeom prst="chevron">
          <a:avLst/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b="1" kern="1200">
              <a:solidFill>
                <a:srgbClr val="FFFFFF"/>
              </a:solidFill>
              <a:latin typeface="Verdana" panose="020B0604030504040204"/>
            </a:rPr>
            <a:t>Działania</a:t>
          </a:r>
        </a:p>
      </dsp:txBody>
      <dsp:txXfrm>
        <a:off x="9077866" y="3451199"/>
        <a:ext cx="1815673" cy="12104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5F0BF-B6E3-4266-825F-F47ED9F270DF}" type="datetimeFigureOut">
              <a:rPr lang="en-GB" smtClean="0"/>
              <a:t>20/05/2021</a:t>
            </a:fld>
            <a:endParaRPr lang="en-GB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CC160-EA83-4607-948E-ED246C13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648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703F2-C470-8C4C-8604-059794E1FBED}" type="datetimeFigureOut">
              <a:rPr lang="fr-FR" smtClean="0"/>
              <a:t>20/05/2021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CE593-43E7-E848-81EB-F2DE9420E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960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45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092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750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>
              <a:solidFill>
                <a:schemeClr val="bg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438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502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065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/>
              <a:t>Łącznie typów działań: 33; w tym 2 typy dla rzek przymorza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27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948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056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392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802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977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049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CE593-43E7-E848-81EB-F2DE9420E133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5223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1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826AAF1-0984-8447-A226-7F57EF9568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5211" y="2313215"/>
            <a:ext cx="4474029" cy="1727200"/>
          </a:xfrm>
        </p:spPr>
        <p:txBody>
          <a:bodyPr anchor="ctr" anchorCtr="0"/>
          <a:lstStyle>
            <a:lvl1pPr marL="0" indent="0">
              <a:buNone/>
              <a:defRPr sz="2400">
                <a:solidFill>
                  <a:srgbClr val="DC6E1E"/>
                </a:solidFill>
              </a:defRPr>
            </a:lvl1pPr>
            <a:lvl2pPr marL="0" indent="0">
              <a:buNone/>
              <a:defRPr>
                <a:solidFill>
                  <a:srgbClr val="19417D"/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1" name="Picture 2" descr="Z:\PROJEKTY GRAFICZNE\20 Stop Suszy\00 Assets\01 Logos\Wody-polskie\logo_WODY-POLSKIE_pl-poziom-0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2" y="421588"/>
            <a:ext cx="1698624" cy="58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a 4"/>
          <p:cNvGrpSpPr/>
          <p:nvPr userDrawn="1"/>
        </p:nvGrpSpPr>
        <p:grpSpPr>
          <a:xfrm>
            <a:off x="107950" y="6038850"/>
            <a:ext cx="12084051" cy="894946"/>
            <a:chOff x="107950" y="6038850"/>
            <a:chExt cx="12084051" cy="894946"/>
          </a:xfrm>
        </p:grpSpPr>
        <p:pic>
          <p:nvPicPr>
            <p:cNvPr id="7" name="Picture 4" descr="Z:\PROJEKTY GRAFICZNE\51 Stop Powodzi\02 Agata\00 brand\3x_Obszar roboczy 1.pn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50" y="6038850"/>
              <a:ext cx="12084050" cy="894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Prostokąt 3"/>
            <p:cNvSpPr/>
            <p:nvPr userDrawn="1"/>
          </p:nvSpPr>
          <p:spPr>
            <a:xfrm>
              <a:off x="10752289" y="6038850"/>
              <a:ext cx="1439712" cy="2782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26" name="Picture 2" descr="Z:\PROJEKTY GRAFICZNE\19 Stop Powodzi\02 Agata\02 KKONSULTACJE\prezentacja plansze\plansza mapą_Obszar roboczy 1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7" y="0"/>
            <a:ext cx="7612063" cy="604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Z:\PROJEKTY GRAFICZNE\19 Stop Powodzi\02 Agata\00 brand\00 LOGO\LogotypMIpion-01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62" y="365764"/>
            <a:ext cx="1992382" cy="63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681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‹#›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BDB3073C-0FE3-A340-9CA4-2400DB0C6F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6724" y="1504950"/>
            <a:ext cx="10727076" cy="4577351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184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us text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rallelogram 21">
            <a:extLst>
              <a:ext uri="{FF2B5EF4-FFF2-40B4-BE49-F238E27FC236}">
                <a16:creationId xmlns:a16="http://schemas.microsoft.com/office/drawing/2014/main" id="{2E47280E-4CB7-7C42-A365-861691074C31}"/>
              </a:ext>
            </a:extLst>
          </p:cNvPr>
          <p:cNvSpPr/>
          <p:nvPr userDrawn="1"/>
        </p:nvSpPr>
        <p:spPr>
          <a:xfrm>
            <a:off x="1942576" y="0"/>
            <a:ext cx="2336800" cy="6179257"/>
          </a:xfrm>
          <a:prstGeom prst="parallelogram">
            <a:avLst/>
          </a:prstGeom>
          <a:solidFill>
            <a:srgbClr val="19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B3073C-0FE3-A340-9CA4-2400DB0C6F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0" y="1266826"/>
            <a:ext cx="5049838" cy="4333874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29DA735-068C-BE4A-9D8A-5A1AA4A788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7375" y="1266826"/>
            <a:ext cx="4718434" cy="4333874"/>
          </a:xfrm>
          <a:custGeom>
            <a:avLst/>
            <a:gdLst>
              <a:gd name="connsiteX0" fmla="*/ 0 w 4716462"/>
              <a:gd name="connsiteY0" fmla="*/ 0 h 3832225"/>
              <a:gd name="connsiteX1" fmla="*/ 2858638 w 4716462"/>
              <a:gd name="connsiteY1" fmla="*/ 0 h 3832225"/>
              <a:gd name="connsiteX2" fmla="*/ 4716462 w 4716462"/>
              <a:gd name="connsiteY2" fmla="*/ 1857824 h 3832225"/>
              <a:gd name="connsiteX3" fmla="*/ 4716462 w 4716462"/>
              <a:gd name="connsiteY3" fmla="*/ 3832225 h 3832225"/>
              <a:gd name="connsiteX4" fmla="*/ 4716462 w 4716462"/>
              <a:gd name="connsiteY4" fmla="*/ 3832225 h 3832225"/>
              <a:gd name="connsiteX5" fmla="*/ 1857824 w 4716462"/>
              <a:gd name="connsiteY5" fmla="*/ 3832225 h 3832225"/>
              <a:gd name="connsiteX6" fmla="*/ 0 w 4716462"/>
              <a:gd name="connsiteY6" fmla="*/ 1974401 h 3832225"/>
              <a:gd name="connsiteX7" fmla="*/ 0 w 4716462"/>
              <a:gd name="connsiteY7" fmla="*/ 0 h 3832225"/>
              <a:gd name="connsiteX8" fmla="*/ 0 w 4716462"/>
              <a:gd name="connsiteY8" fmla="*/ 0 h 3832225"/>
              <a:gd name="connsiteX0" fmla="*/ 0 w 4716462"/>
              <a:gd name="connsiteY0" fmla="*/ 0 h 3832225"/>
              <a:gd name="connsiteX1" fmla="*/ 2858638 w 4716462"/>
              <a:gd name="connsiteY1" fmla="*/ 0 h 3832225"/>
              <a:gd name="connsiteX2" fmla="*/ 4716462 w 4716462"/>
              <a:gd name="connsiteY2" fmla="*/ 1857824 h 3832225"/>
              <a:gd name="connsiteX3" fmla="*/ 4716462 w 4716462"/>
              <a:gd name="connsiteY3" fmla="*/ 3832225 h 3832225"/>
              <a:gd name="connsiteX4" fmla="*/ 4716462 w 4716462"/>
              <a:gd name="connsiteY4" fmla="*/ 3832225 h 3832225"/>
              <a:gd name="connsiteX5" fmla="*/ 1857824 w 4716462"/>
              <a:gd name="connsiteY5" fmla="*/ 3832225 h 3832225"/>
              <a:gd name="connsiteX6" fmla="*/ 0 w 4716462"/>
              <a:gd name="connsiteY6" fmla="*/ 1974401 h 3832225"/>
              <a:gd name="connsiteX7" fmla="*/ 0 w 4716462"/>
              <a:gd name="connsiteY7" fmla="*/ 0 h 3832225"/>
              <a:gd name="connsiteX8" fmla="*/ 0 w 4716462"/>
              <a:gd name="connsiteY8" fmla="*/ 0 h 3832225"/>
              <a:gd name="connsiteX0" fmla="*/ 0 w 4716462"/>
              <a:gd name="connsiteY0" fmla="*/ 0 h 3832225"/>
              <a:gd name="connsiteX1" fmla="*/ 2858638 w 4716462"/>
              <a:gd name="connsiteY1" fmla="*/ 0 h 3832225"/>
              <a:gd name="connsiteX2" fmla="*/ 4716462 w 4716462"/>
              <a:gd name="connsiteY2" fmla="*/ 1857824 h 3832225"/>
              <a:gd name="connsiteX3" fmla="*/ 4716462 w 4716462"/>
              <a:gd name="connsiteY3" fmla="*/ 3832225 h 3832225"/>
              <a:gd name="connsiteX4" fmla="*/ 4716462 w 4716462"/>
              <a:gd name="connsiteY4" fmla="*/ 3832225 h 3832225"/>
              <a:gd name="connsiteX5" fmla="*/ 1857824 w 4716462"/>
              <a:gd name="connsiteY5" fmla="*/ 3832225 h 3832225"/>
              <a:gd name="connsiteX6" fmla="*/ 0 w 4716462"/>
              <a:gd name="connsiteY6" fmla="*/ 1974401 h 3832225"/>
              <a:gd name="connsiteX7" fmla="*/ 0 w 4716462"/>
              <a:gd name="connsiteY7" fmla="*/ 0 h 3832225"/>
              <a:gd name="connsiteX8" fmla="*/ 0 w 4716462"/>
              <a:gd name="connsiteY8" fmla="*/ 0 h 3832225"/>
              <a:gd name="connsiteX0" fmla="*/ 0 w 4716462"/>
              <a:gd name="connsiteY0" fmla="*/ 0 h 3832225"/>
              <a:gd name="connsiteX1" fmla="*/ 2858638 w 4716462"/>
              <a:gd name="connsiteY1" fmla="*/ 0 h 3832225"/>
              <a:gd name="connsiteX2" fmla="*/ 4716462 w 4716462"/>
              <a:gd name="connsiteY2" fmla="*/ 1857824 h 3832225"/>
              <a:gd name="connsiteX3" fmla="*/ 4716462 w 4716462"/>
              <a:gd name="connsiteY3" fmla="*/ 3832225 h 3832225"/>
              <a:gd name="connsiteX4" fmla="*/ 4716462 w 4716462"/>
              <a:gd name="connsiteY4" fmla="*/ 3832225 h 3832225"/>
              <a:gd name="connsiteX5" fmla="*/ 1857824 w 4716462"/>
              <a:gd name="connsiteY5" fmla="*/ 3832225 h 3832225"/>
              <a:gd name="connsiteX6" fmla="*/ 0 w 4716462"/>
              <a:gd name="connsiteY6" fmla="*/ 1974401 h 3832225"/>
              <a:gd name="connsiteX7" fmla="*/ 0 w 4716462"/>
              <a:gd name="connsiteY7" fmla="*/ 0 h 3832225"/>
              <a:gd name="connsiteX8" fmla="*/ 0 w 4716462"/>
              <a:gd name="connsiteY8" fmla="*/ 0 h 3832225"/>
              <a:gd name="connsiteX0" fmla="*/ 0 w 4716462"/>
              <a:gd name="connsiteY0" fmla="*/ 0 h 3832225"/>
              <a:gd name="connsiteX1" fmla="*/ 2858638 w 4716462"/>
              <a:gd name="connsiteY1" fmla="*/ 0 h 3832225"/>
              <a:gd name="connsiteX2" fmla="*/ 4716462 w 4716462"/>
              <a:gd name="connsiteY2" fmla="*/ 3832225 h 3832225"/>
              <a:gd name="connsiteX3" fmla="*/ 4716462 w 4716462"/>
              <a:gd name="connsiteY3" fmla="*/ 3832225 h 3832225"/>
              <a:gd name="connsiteX4" fmla="*/ 1857824 w 4716462"/>
              <a:gd name="connsiteY4" fmla="*/ 3832225 h 3832225"/>
              <a:gd name="connsiteX5" fmla="*/ 0 w 4716462"/>
              <a:gd name="connsiteY5" fmla="*/ 1974401 h 3832225"/>
              <a:gd name="connsiteX6" fmla="*/ 0 w 4716462"/>
              <a:gd name="connsiteY6" fmla="*/ 0 h 3832225"/>
              <a:gd name="connsiteX7" fmla="*/ 0 w 4716462"/>
              <a:gd name="connsiteY7" fmla="*/ 0 h 3832225"/>
              <a:gd name="connsiteX0" fmla="*/ 0 w 4718434"/>
              <a:gd name="connsiteY0" fmla="*/ 0 h 3832225"/>
              <a:gd name="connsiteX1" fmla="*/ 4718434 w 4718434"/>
              <a:gd name="connsiteY1" fmla="*/ 5166 h 3832225"/>
              <a:gd name="connsiteX2" fmla="*/ 4716462 w 4718434"/>
              <a:gd name="connsiteY2" fmla="*/ 3832225 h 3832225"/>
              <a:gd name="connsiteX3" fmla="*/ 4716462 w 4718434"/>
              <a:gd name="connsiteY3" fmla="*/ 3832225 h 3832225"/>
              <a:gd name="connsiteX4" fmla="*/ 1857824 w 4718434"/>
              <a:gd name="connsiteY4" fmla="*/ 3832225 h 3832225"/>
              <a:gd name="connsiteX5" fmla="*/ 0 w 4718434"/>
              <a:gd name="connsiteY5" fmla="*/ 1974401 h 3832225"/>
              <a:gd name="connsiteX6" fmla="*/ 0 w 4718434"/>
              <a:gd name="connsiteY6" fmla="*/ 0 h 3832225"/>
              <a:gd name="connsiteX7" fmla="*/ 0 w 4718434"/>
              <a:gd name="connsiteY7" fmla="*/ 0 h 383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18434" h="3832225">
                <a:moveTo>
                  <a:pt x="0" y="0"/>
                </a:moveTo>
                <a:lnTo>
                  <a:pt x="4718434" y="5166"/>
                </a:lnTo>
                <a:cubicBezTo>
                  <a:pt x="4717777" y="1280852"/>
                  <a:pt x="4717119" y="2556539"/>
                  <a:pt x="4716462" y="3832225"/>
                </a:cubicBezTo>
                <a:lnTo>
                  <a:pt x="4716462" y="3832225"/>
                </a:lnTo>
                <a:lnTo>
                  <a:pt x="1857824" y="3832225"/>
                </a:lnTo>
                <a:cubicBezTo>
                  <a:pt x="831776" y="3832225"/>
                  <a:pt x="0" y="3000449"/>
                  <a:pt x="0" y="1974401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59BDB5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fr-FR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B5AC33A-43C8-A246-B6E5-003DAFD43D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252F82C-A840-A649-BC77-5B5D87BEB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859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958" userDrawn="1">
          <p15:clr>
            <a:srgbClr val="FBAE40"/>
          </p15:clr>
        </p15:guide>
        <p15:guide id="4" pos="3341" userDrawn="1">
          <p15:clr>
            <a:srgbClr val="FBAE40"/>
          </p15:clr>
        </p15:guide>
        <p15:guide id="5" pos="370" userDrawn="1">
          <p15:clr>
            <a:srgbClr val="FBAE40"/>
          </p15:clr>
        </p15:guide>
        <p15:guide id="6" orient="horz" pos="336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Contenu text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FE9224-CE3C-3546-8F99-6B4560D656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123950"/>
            <a:ext cx="4616450" cy="5055307"/>
          </a:xfrm>
        </p:spPr>
        <p:txBody>
          <a:bodyPr wrap="square">
            <a:noAutofit/>
          </a:bodyPr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9960D2F5-405F-0041-B0A7-8EE3D6963F20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5616575" y="1123950"/>
            <a:ext cx="3164568" cy="5055308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3A445E5-6F7A-C24A-9E73-D5051C939F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5775" y="1454604"/>
            <a:ext cx="2511425" cy="681718"/>
          </a:xfrm>
        </p:spPr>
        <p:txBody>
          <a:bodyPr/>
          <a:lstStyle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1"/>
            <a:r>
              <a:rPr lang="en-US"/>
              <a:t>Second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C8ABB43-E5EE-D247-B78D-ABD20FB039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5775" y="2557690"/>
            <a:ext cx="2511425" cy="681718"/>
          </a:xfrm>
        </p:spPr>
        <p:txBody>
          <a:bodyPr/>
          <a:lstStyle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1"/>
            <a:r>
              <a:rPr lang="en-US"/>
              <a:t>Second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5952F6F-0D4E-8F46-84CF-190E472FB3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75775" y="3660776"/>
            <a:ext cx="2511425" cy="681718"/>
          </a:xfrm>
        </p:spPr>
        <p:txBody>
          <a:bodyPr/>
          <a:lstStyle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1"/>
            <a:r>
              <a:rPr lang="en-US"/>
              <a:t>Second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56CCA0E-EE56-8C4D-AE52-B6792F2066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5775" y="4763862"/>
            <a:ext cx="2511425" cy="681718"/>
          </a:xfrm>
        </p:spPr>
        <p:txBody>
          <a:bodyPr/>
          <a:lstStyle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1"/>
            <a:r>
              <a:rPr lang="en-US"/>
              <a:t>Second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39BBECD-9749-EC45-AA49-9F0185619C3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B58410-1D50-EB4D-B47B-0452F937F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535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Contenu 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7F012-B59B-C54D-9042-1D219EAE2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63DB8-8FDC-1746-92E3-BA20801714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‹#›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051727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18985-8E5C-F148-9C94-4629FDB82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3FC48-328E-354E-8143-1E470083CF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‹#›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A1171A-330C-1940-8866-CE536A13F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0850" y="1114425"/>
            <a:ext cx="2610849" cy="4905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53DE5D-9BDD-D748-B111-5D8DF86762A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0472" y="1114425"/>
            <a:ext cx="5439203" cy="4905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BBE09746-2A84-6746-BAFD-2418A51A68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72147" y="1114425"/>
            <a:ext cx="2546541" cy="4905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24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05 Couvertur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 7">
            <a:extLst>
              <a:ext uri="{FF2B5EF4-FFF2-40B4-BE49-F238E27FC236}">
                <a16:creationId xmlns:a16="http://schemas.microsoft.com/office/drawing/2014/main" id="{C5FE66C1-1AD1-A745-A21E-74039A355537}"/>
              </a:ext>
            </a:extLst>
          </p:cNvPr>
          <p:cNvSpPr/>
          <p:nvPr userDrawn="1"/>
        </p:nvSpPr>
        <p:spPr>
          <a:xfrm rot="5400000" flipV="1">
            <a:off x="4476421" y="-1643550"/>
            <a:ext cx="6072030" cy="9359129"/>
          </a:xfrm>
          <a:prstGeom prst="flowChartManualInput">
            <a:avLst/>
          </a:prstGeom>
          <a:solidFill>
            <a:srgbClr val="19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584B8AF-A9AF-F74D-B019-2CE11DD4C7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2449" y="2362540"/>
            <a:ext cx="7379025" cy="213292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800"/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5C8AB2-DE50-6D4F-BAE2-2D5F6E7F3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3764" y="4762183"/>
            <a:ext cx="1798250" cy="6908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580F2C-262D-0D4F-8E66-88C27CAA7A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4965" r="2"/>
          <a:stretch/>
        </p:blipFill>
        <p:spPr>
          <a:xfrm>
            <a:off x="1" y="0"/>
            <a:ext cx="2484734" cy="6072030"/>
          </a:xfrm>
          <a:prstGeom prst="rect">
            <a:avLst/>
          </a:prstGeom>
        </p:spPr>
      </p:pic>
      <p:pic>
        <p:nvPicPr>
          <p:cNvPr id="6" name="Picture 4" descr="Z:\PROJEKTY GRAFICZNE\51 Stop Powodzi\02 Agata\00 brand\3x_Obszar roboczy 1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6" y="6038850"/>
            <a:ext cx="12084050" cy="89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202" y="287657"/>
            <a:ext cx="2012852" cy="776779"/>
          </a:xfrm>
          <a:prstGeom prst="rect">
            <a:avLst/>
          </a:prstGeom>
        </p:spPr>
      </p:pic>
      <p:pic>
        <p:nvPicPr>
          <p:cNvPr id="9" name="Picture 3" descr="Z:\PROJEKTY GRAFICZNE\19 Stop Powodzi\02 Agata\00 brand\00 LOGO\LogotypMIpion-01.png">
            <a:extLst>
              <a:ext uri="{FF2B5EF4-FFF2-40B4-BE49-F238E27FC236}">
                <a16:creationId xmlns:a16="http://schemas.microsoft.com/office/drawing/2014/main" id="{679436E5-016D-4690-8E05-3EF1911E13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735" y="390488"/>
            <a:ext cx="1800000" cy="57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01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C2A8A-1B8C-D147-832F-DA0947FF9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89487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E19FE-C256-EE4A-8EC8-DA217DE5F2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69162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9417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D7775-9850-2F4D-8A1D-C2179E3AB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28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>
          <a:xfrm>
            <a:off x="0" y="1409700"/>
            <a:ext cx="12192000" cy="4686300"/>
          </a:xfrm>
          <a:prstGeom prst="rect">
            <a:avLst/>
          </a:prstGeom>
          <a:solidFill>
            <a:srgbClr val="1941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5C2A8A-1B8C-D147-832F-DA0947FF90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88406"/>
            <a:ext cx="9144000" cy="185261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Dziękujemy </a:t>
            </a:r>
            <a:br>
              <a:rPr lang="pl-PL"/>
            </a:br>
            <a:r>
              <a:rPr lang="pl-PL"/>
              <a:t>za uwagę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237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C2A8A-1B8C-D147-832F-DA0947FF90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88406"/>
            <a:ext cx="9144000" cy="185261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Dziękujemy </a:t>
            </a:r>
            <a:br>
              <a:rPr lang="pl-PL"/>
            </a:br>
            <a:r>
              <a:rPr lang="pl-PL"/>
              <a:t>za uwagę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556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5 Couvertur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 7">
            <a:extLst>
              <a:ext uri="{FF2B5EF4-FFF2-40B4-BE49-F238E27FC236}">
                <a16:creationId xmlns:a16="http://schemas.microsoft.com/office/drawing/2014/main" id="{C5FE66C1-1AD1-A745-A21E-74039A355537}"/>
              </a:ext>
            </a:extLst>
          </p:cNvPr>
          <p:cNvSpPr/>
          <p:nvPr userDrawn="1"/>
        </p:nvSpPr>
        <p:spPr>
          <a:xfrm rot="5400000" flipV="1">
            <a:off x="4476421" y="-1643550"/>
            <a:ext cx="6072030" cy="9359129"/>
          </a:xfrm>
          <a:prstGeom prst="flowChartManualInput">
            <a:avLst/>
          </a:prstGeom>
          <a:solidFill>
            <a:srgbClr val="19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584B8AF-A9AF-F74D-B019-2CE11DD4C7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2449" y="2362540"/>
            <a:ext cx="7379025" cy="213292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800"/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5C8AB2-DE50-6D4F-BAE2-2D5F6E7F3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3764" y="4762183"/>
            <a:ext cx="1798250" cy="6908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580F2C-262D-0D4F-8E66-88C27CAA7A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4965" r="2"/>
          <a:stretch/>
        </p:blipFill>
        <p:spPr>
          <a:xfrm>
            <a:off x="1" y="0"/>
            <a:ext cx="2484734" cy="6072030"/>
          </a:xfrm>
          <a:prstGeom prst="rect">
            <a:avLst/>
          </a:prstGeom>
        </p:spPr>
      </p:pic>
      <p:pic>
        <p:nvPicPr>
          <p:cNvPr id="6" name="Picture 4" descr="Z:\PROJEKTY GRAFICZNE\51 Stop Powodzi\02 Agata\00 brand\3x_Obszar roboczy 1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6" y="6038850"/>
            <a:ext cx="12084050" cy="89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202" y="287657"/>
            <a:ext cx="2012852" cy="776779"/>
          </a:xfrm>
          <a:prstGeom prst="rect">
            <a:avLst/>
          </a:prstGeom>
        </p:spPr>
      </p:pic>
      <p:pic>
        <p:nvPicPr>
          <p:cNvPr id="9" name="Picture 3" descr="Z:\PROJEKTY GRAFICZNE\19 Stop Powodzi\02 Agata\00 brand\00 LOGO\LogotypMIpion-01.png">
            <a:extLst>
              <a:ext uri="{FF2B5EF4-FFF2-40B4-BE49-F238E27FC236}">
                <a16:creationId xmlns:a16="http://schemas.microsoft.com/office/drawing/2014/main" id="{679436E5-016D-4690-8E05-3EF1911E13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735" y="390488"/>
            <a:ext cx="1800000" cy="57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892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1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826AAF1-0984-8447-A226-7F57EF9568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5211" y="2313215"/>
            <a:ext cx="4474029" cy="172720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DC6E1E"/>
                </a:solidFill>
              </a:defRPr>
            </a:lvl1pPr>
            <a:lvl2pPr marL="0" indent="0">
              <a:buNone/>
              <a:defRPr>
                <a:solidFill>
                  <a:srgbClr val="19417D"/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1" name="Picture 2" descr="Z:\PROJEKTY GRAFICZNE\20 Stop Suszy\00 Assets\01 Logos\Wody-polskie\logo_WODY-POLSKIE_pl-poziom-0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513" y="342900"/>
            <a:ext cx="2012850" cy="69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a 4"/>
          <p:cNvGrpSpPr/>
          <p:nvPr userDrawn="1"/>
        </p:nvGrpSpPr>
        <p:grpSpPr>
          <a:xfrm>
            <a:off x="107950" y="6038850"/>
            <a:ext cx="12084051" cy="894946"/>
            <a:chOff x="107950" y="6038850"/>
            <a:chExt cx="12084051" cy="894946"/>
          </a:xfrm>
        </p:grpSpPr>
        <p:pic>
          <p:nvPicPr>
            <p:cNvPr id="7" name="Picture 4" descr="Z:\PROJEKTY GRAFICZNE\51 Stop Powodzi\02 Agata\00 brand\3x_Obszar roboczy 1.pn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50" y="6038850"/>
              <a:ext cx="12084050" cy="894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Prostokąt 3"/>
            <p:cNvSpPr/>
            <p:nvPr userDrawn="1"/>
          </p:nvSpPr>
          <p:spPr>
            <a:xfrm>
              <a:off x="10752289" y="6038850"/>
              <a:ext cx="1439712" cy="2782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27" name="Picture 3" descr="Z:\PROJEKTY GRAFICZNE\19 Stop Powodzi\02 Agata\00 brand\00 LOGO\LogotypMIpion-01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11" y="273869"/>
            <a:ext cx="2427515" cy="77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Z:\PROJEKTY GRAFICZNE\19 Stop Powodzi\02 Agata\02 KKONSULTACJE\prezentacja plansze\plansza mapą_Obszar roboczy 1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514" y="0"/>
            <a:ext cx="7615237" cy="60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023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F6F72A2-92D6-A24D-A286-40DF422E429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60766" y="177601"/>
            <a:ext cx="1080000" cy="41488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B3F438-0137-1B4C-A24A-F8C765E51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043" y="115063"/>
            <a:ext cx="7418315" cy="668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A0163-6295-CD47-8E9C-39E37D0AF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268" y="1133475"/>
            <a:ext cx="11397464" cy="504578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FB1-68C0-DB4E-8259-6BA589992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14132"/>
            <a:ext cx="4409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9BDB5"/>
                </a:solidFill>
              </a:defRPr>
            </a:lvl1pPr>
          </a:lstStyle>
          <a:p>
            <a:fld id="{69F19504-695F-CE4B-868E-7BE0AEDCF388}" type="slidenum">
              <a:rPr lang="fr-FR" smtClean="0"/>
              <a:pPr/>
              <a:t>‹#›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pic>
        <p:nvPicPr>
          <p:cNvPr id="9" name="Picture 2" descr="Z:\PROJEKTY GRAFICZNE\20 Stop Suszy\00 Assets\01 Logos\Wody-polskie\logo_WODY-POLSKIE_pl-poziom-01.jp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3800" y="197891"/>
            <a:ext cx="1260000" cy="43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Z:\PROJEKTY GRAFICZNE\51 Stop Powodzi\02 Agata\00 brand\3x_Obszar roboczy 1.pn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6" y="6038850"/>
            <a:ext cx="12084050" cy="89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Z:\PROJEKTY GRAFICZNE\19 Stop Powodzi\02 Agata\00 brand\00 LOGO\LogotypMIpion-01.png">
            <a:extLst>
              <a:ext uri="{FF2B5EF4-FFF2-40B4-BE49-F238E27FC236}">
                <a16:creationId xmlns:a16="http://schemas.microsoft.com/office/drawing/2014/main" id="{85901FCA-C4D3-4131-8C18-2EF71403AE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485" y="168076"/>
            <a:ext cx="1440000" cy="45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42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9" r:id="rId2"/>
    <p:sldLayoutId id="2147483652" r:id="rId3"/>
    <p:sldLayoutId id="2147483653" r:id="rId4"/>
    <p:sldLayoutId id="2147483655" r:id="rId5"/>
    <p:sldLayoutId id="2147483656" r:id="rId6"/>
    <p:sldLayoutId id="2147483671" r:id="rId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rgbClr val="DC6E1E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b="1" kern="1200">
          <a:solidFill>
            <a:srgbClr val="DC6E1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b="1" kern="1200">
          <a:solidFill>
            <a:srgbClr val="19417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19417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19417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900" kern="1200">
          <a:solidFill>
            <a:srgbClr val="19417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A0163-6295-CD47-8E9C-39E37D0AF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268" y="973434"/>
            <a:ext cx="11397464" cy="5205823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FB1-68C0-DB4E-8259-6BA589992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14132"/>
            <a:ext cx="4409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9BDB5"/>
                </a:solidFill>
              </a:defRPr>
            </a:lvl1pPr>
          </a:lstStyle>
          <a:p>
            <a:fld id="{69F19504-695F-CE4B-868E-7BE0AEDCF388}" type="slidenum">
              <a:rPr lang="fr-FR" smtClean="0"/>
              <a:pPr/>
              <a:t>‹#›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pic>
        <p:nvPicPr>
          <p:cNvPr id="12" name="Picture 4" descr="Z:\PROJEKTY GRAFICZNE\51 Stop Powodzi\02 Agata\00 brand\3x_Obszar roboczy 1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6" y="6038850"/>
            <a:ext cx="12084050" cy="89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Z:\PROJEKTY GRAFICZNE\19 Stop Powodzi\02 Agata\00 brand\00 LOGO\LogotypMIpion-01.png">
            <a:extLst>
              <a:ext uri="{FF2B5EF4-FFF2-40B4-BE49-F238E27FC236}">
                <a16:creationId xmlns:a16="http://schemas.microsoft.com/office/drawing/2014/main" id="{85901FCA-C4D3-4131-8C18-2EF71403AE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000" y="177600"/>
            <a:ext cx="1800000" cy="57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id="{9D4B1562-40CA-4FB0-A1F4-511F9F3DA70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97268" y="177600"/>
            <a:ext cx="1440000" cy="553184"/>
          </a:xfrm>
          <a:prstGeom prst="rect">
            <a:avLst/>
          </a:prstGeom>
        </p:spPr>
      </p:pic>
      <p:pic>
        <p:nvPicPr>
          <p:cNvPr id="14" name="Picture 2" descr="Z:\PROJEKTY GRAFICZNE\20 Stop Suszy\00 Assets\01 Logos\Wody-polskie\logo_WODY-POLSKIE_pl-poziom-01.jpg">
            <a:extLst>
              <a:ext uri="{FF2B5EF4-FFF2-40B4-BE49-F238E27FC236}">
                <a16:creationId xmlns:a16="http://schemas.microsoft.com/office/drawing/2014/main" id="{8DCE1849-ADCE-429B-9507-97ECDA75C9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732" y="177600"/>
            <a:ext cx="1620000" cy="56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94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70" r:id="rId4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rgbClr val="DC6E1E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b="1" kern="1200">
          <a:solidFill>
            <a:srgbClr val="DC6E1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b="1" kern="1200">
          <a:solidFill>
            <a:srgbClr val="19417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19417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19417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900" kern="1200">
          <a:solidFill>
            <a:srgbClr val="19417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F6F72A2-92D6-A24D-A286-40DF422E42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0766" y="177601"/>
            <a:ext cx="1080000" cy="41488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B3F438-0137-1B4C-A24A-F8C765E51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043" y="115063"/>
            <a:ext cx="7418315" cy="668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A0163-6295-CD47-8E9C-39E37D0AF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268" y="1133475"/>
            <a:ext cx="11397464" cy="504578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FB1-68C0-DB4E-8259-6BA589992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14132"/>
            <a:ext cx="4409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9BDB5"/>
                </a:solidFill>
              </a:defRPr>
            </a:lvl1pPr>
          </a:lstStyle>
          <a:p>
            <a:fld id="{69F19504-695F-CE4B-868E-7BE0AEDCF388}" type="slidenum">
              <a:rPr lang="fr-FR" smtClean="0"/>
              <a:pPr/>
              <a:t>‹#›</a:t>
            </a:fld>
            <a:r>
              <a:rPr lang="fr-FR">
                <a:solidFill>
                  <a:srgbClr val="005570"/>
                </a:solidFill>
              </a:rPr>
              <a:t>/</a:t>
            </a:r>
            <a:endParaRPr lang="fr-FR" dirty="0">
              <a:solidFill>
                <a:srgbClr val="005570"/>
              </a:solidFill>
            </a:endParaRPr>
          </a:p>
        </p:txBody>
      </p:sp>
      <p:pic>
        <p:nvPicPr>
          <p:cNvPr id="9" name="Picture 2" descr="Z:\PROJEKTY GRAFICZNE\20 Stop Suszy\00 Assets\01 Logos\Wody-polskie\logo_WODY-POLSKIE_pl-poziom-0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3800" y="197891"/>
            <a:ext cx="1260000" cy="43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Z:\PROJEKTY GRAFICZNE\51 Stop Powodzi\02 Agata\00 brand\3x_Obszar roboczy 1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6" y="6038850"/>
            <a:ext cx="12084050" cy="89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Z:\PROJEKTY GRAFICZNE\19 Stop Powodzi\02 Agata\00 brand\00 LOGO\LogotypMIpion-01.png">
            <a:extLst>
              <a:ext uri="{FF2B5EF4-FFF2-40B4-BE49-F238E27FC236}">
                <a16:creationId xmlns:a16="http://schemas.microsoft.com/office/drawing/2014/main" id="{85901FCA-C4D3-4131-8C18-2EF71403AE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485" y="168076"/>
            <a:ext cx="1440000" cy="45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84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rgbClr val="DC6E1E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b="1" kern="1200">
          <a:solidFill>
            <a:srgbClr val="DC6E1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b="1" kern="1200">
          <a:solidFill>
            <a:srgbClr val="19417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19417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19417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900" kern="1200">
          <a:solidFill>
            <a:srgbClr val="19417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76A607B2-3E5B-422F-BFBB-DC5EEDEC58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5211" y="2313215"/>
            <a:ext cx="4474029" cy="172720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DC6E1E"/>
                </a:solidFill>
              </a:defRPr>
            </a:lvl1pPr>
            <a:lvl2pPr marL="0" indent="0">
              <a:buNone/>
              <a:defRPr>
                <a:solidFill>
                  <a:srgbClr val="19417D"/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 dirty="0"/>
              <a:t>Spotkanie konsultacyjne</a:t>
            </a:r>
          </a:p>
          <a:p>
            <a:pPr lvl="0"/>
            <a:r>
              <a:rPr lang="pl-PL" dirty="0"/>
              <a:t>Gdańsk</a:t>
            </a:r>
          </a:p>
          <a:p>
            <a:pPr lvl="1"/>
            <a:r>
              <a:rPr lang="pl-PL" dirty="0"/>
              <a:t>25.05.2021 r.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BC6AFA5-F76F-45A5-A545-78490822D3D5}"/>
              </a:ext>
            </a:extLst>
          </p:cNvPr>
          <p:cNvSpPr txBox="1">
            <a:spLocks/>
          </p:cNvSpPr>
          <p:nvPr/>
        </p:nvSpPr>
        <p:spPr>
          <a:xfrm>
            <a:off x="505211" y="4395083"/>
            <a:ext cx="4474029" cy="172720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1" kern="1200">
                <a:solidFill>
                  <a:srgbClr val="DC6E1E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b="1" kern="1200">
                <a:solidFill>
                  <a:srgbClr val="19417D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rgbClr val="19417D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>
                <a:solidFill>
                  <a:srgbClr val="19417D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900" kern="1200">
                <a:solidFill>
                  <a:srgbClr val="19417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BLOK 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26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2B79CC18-2E01-45AB-8096-E61483CD9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4211" y="666255"/>
            <a:ext cx="6436592" cy="551300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7DFC97B-3449-45DE-B159-42003BF94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Spotkanie konsultacyjne Gdańsk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494CFFB-488B-4935-80F3-161EE73C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2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24F75CC-913C-4D2F-AB2F-876AFAF241A4}"/>
              </a:ext>
            </a:extLst>
          </p:cNvPr>
          <p:cNvSpPr txBox="1"/>
          <p:nvPr/>
        </p:nvSpPr>
        <p:spPr>
          <a:xfrm>
            <a:off x="840941" y="2373606"/>
            <a:ext cx="55610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DC6E1E"/>
                </a:solidFill>
              </a:rPr>
              <a:t>Zlewnie planistyczne omawiane na dzisiejszym spotkaniu:</a:t>
            </a:r>
          </a:p>
          <a:p>
            <a:endParaRPr lang="pl-PL" sz="1600" b="1" dirty="0">
              <a:solidFill>
                <a:srgbClr val="DC6E1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5570"/>
                </a:solidFill>
              </a:rPr>
              <a:t>ZP Zarządu Zlewni w Chojnicach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5570"/>
                </a:solidFill>
              </a:rPr>
              <a:t>ZP Zarządu Zlewni w Elblągu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5570"/>
                </a:solidFill>
              </a:rPr>
              <a:t>ZP Zarządu Zlewni w Gdańsku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5570"/>
                </a:solidFill>
              </a:rPr>
              <a:t>ZP Zarządu Zlewni w Tczewie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5570"/>
                </a:solidFill>
              </a:rPr>
              <a:t>ZP Zarządu Zlewni w Toruniu</a:t>
            </a:r>
          </a:p>
        </p:txBody>
      </p:sp>
    </p:spTree>
    <p:extLst>
      <p:ext uri="{BB962C8B-B14F-4D97-AF65-F5344CB8AC3E}">
        <p14:creationId xmlns:p14="http://schemas.microsoft.com/office/powerpoint/2010/main" val="635156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7EF408A4-16E9-4A5C-B965-F5183776C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Podstawowe informacje nt. Planów Zarządzania Ryzykiem Powodziowym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7690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D07A04-9CAA-4071-9414-3DB3EC5407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4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F1328FD5-1030-488F-B476-5A3A93005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043" y="115063"/>
            <a:ext cx="7418315" cy="668883"/>
          </a:xfrm>
        </p:spPr>
        <p:txBody>
          <a:bodyPr/>
          <a:lstStyle/>
          <a:p>
            <a:r>
              <a:rPr lang="pl-PL"/>
              <a:t>Definicje /Akty prawne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DB91725-8A71-4C04-8BC7-7A4BF72ADDE4}"/>
              </a:ext>
            </a:extLst>
          </p:cNvPr>
          <p:cNvSpPr txBox="1"/>
          <p:nvPr/>
        </p:nvSpPr>
        <p:spPr>
          <a:xfrm>
            <a:off x="353083" y="1212782"/>
            <a:ext cx="10705442" cy="393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l-PL" sz="2200" b="1" i="1">
                <a:solidFill>
                  <a:srgbClr val="002060"/>
                </a:solidFill>
              </a:rPr>
              <a:t>Ustawa z dnia 20 lipca 2017 r. Prawo Wodne </a:t>
            </a:r>
            <a:r>
              <a:rPr lang="pl-PL" sz="2200" i="1">
                <a:solidFill>
                  <a:srgbClr val="002060"/>
                </a:solidFill>
                <a:sym typeface="Symbol" panose="05050102010706020507" pitchFamily="18" charset="2"/>
              </a:rPr>
              <a:t></a:t>
            </a:r>
            <a:r>
              <a:rPr lang="pl-PL" sz="2200" i="1">
                <a:solidFill>
                  <a:srgbClr val="002060"/>
                </a:solidFill>
              </a:rPr>
              <a:t> Art. 16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l-PL" sz="2200" b="1">
                <a:solidFill>
                  <a:srgbClr val="DC6E1E"/>
                </a:solidFill>
              </a:rPr>
              <a:t>Powódź </a:t>
            </a:r>
            <a:r>
              <a:rPr lang="pl-PL" sz="2200">
                <a:solidFill>
                  <a:srgbClr val="002060"/>
                </a:solidFill>
              </a:rPr>
              <a:t>– czasowe pokrycie przez wodę terenu, który w normalnych warunkach nie jest pokryty wodą, w szczególności wywołane przez wezbranie wody w ciekach naturalnych, zbiornikach wodnych, kanałach oraz od strony morza, z wyłączeniem pokrycia przez wodę terenu wywołanego przez wezbranie wody w systemach kanalizacyjnych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pl-PL" sz="2200" b="1">
                <a:solidFill>
                  <a:srgbClr val="DC6E1E"/>
                </a:solidFill>
              </a:rPr>
              <a:t>Ryzyko powodziowe </a:t>
            </a:r>
            <a:r>
              <a:rPr lang="pl-PL" sz="2200">
                <a:solidFill>
                  <a:srgbClr val="002060"/>
                </a:solidFill>
              </a:rPr>
              <a:t>– kombinacja prawdopodobieństwa wystąpienia powodzi i potencjalnych negatywnych skutków powodzi dla życia i zdrowia ludzi, środowiska, dziedzictwa kulturowego oraz działalności gospodarczej </a:t>
            </a:r>
          </a:p>
        </p:txBody>
      </p:sp>
    </p:spTree>
    <p:extLst>
      <p:ext uri="{BB962C8B-B14F-4D97-AF65-F5344CB8AC3E}">
        <p14:creationId xmlns:p14="http://schemas.microsoft.com/office/powerpoint/2010/main" val="1862859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D07A04-9CAA-4071-9414-3DB3EC5407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5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A4F26EB-1B51-423F-8221-61796846A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043" y="115063"/>
            <a:ext cx="7418315" cy="668883"/>
          </a:xfrm>
        </p:spPr>
        <p:txBody>
          <a:bodyPr/>
          <a:lstStyle/>
          <a:p>
            <a:r>
              <a:rPr lang="pl-PL"/>
              <a:t>Definicje /Akty prawne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C85A6BB-4BAE-4D9F-98EA-BC8A76255E50}"/>
              </a:ext>
            </a:extLst>
          </p:cNvPr>
          <p:cNvSpPr txBox="1"/>
          <p:nvPr/>
        </p:nvSpPr>
        <p:spPr>
          <a:xfrm>
            <a:off x="397268" y="981072"/>
            <a:ext cx="10956532" cy="5463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l-PL" sz="2200" b="1" i="1" dirty="0">
                <a:solidFill>
                  <a:srgbClr val="002060"/>
                </a:solidFill>
              </a:rPr>
              <a:t>Ustawa z dnia 20 lipca 2017 r. Prawo Wodne: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l-PL" sz="2200" i="1" dirty="0">
                <a:solidFill>
                  <a:srgbClr val="002060"/>
                </a:solidFill>
                <a:sym typeface="Symbol" panose="05050102010706020507" pitchFamily="18" charset="2"/>
              </a:rPr>
              <a:t></a:t>
            </a:r>
            <a:r>
              <a:rPr lang="pl-PL" sz="2200" i="1" dirty="0">
                <a:solidFill>
                  <a:srgbClr val="002060"/>
                </a:solidFill>
              </a:rPr>
              <a:t> Art. 163 Pkt.1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l-PL" sz="2200" dirty="0">
                <a:solidFill>
                  <a:srgbClr val="002060"/>
                </a:solidFill>
              </a:rPr>
              <a:t>Ochrona przed powodzią jest zadaniem Wód Polskich oraz organów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l-PL" sz="2200" dirty="0">
                <a:solidFill>
                  <a:srgbClr val="002060"/>
                </a:solidFill>
              </a:rPr>
              <a:t>administracji rządowej i samorządowej.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mbol" panose="05050102010706020507" pitchFamily="18" charset="2"/>
              <a:buChar char="®"/>
            </a:pPr>
            <a:r>
              <a:rPr lang="pl-PL" sz="2200" i="1" dirty="0">
                <a:solidFill>
                  <a:srgbClr val="002060"/>
                </a:solidFill>
              </a:rPr>
              <a:t>Art. </a:t>
            </a:r>
            <a:r>
              <a:rPr lang="pl-PL" sz="2200" i="1">
                <a:solidFill>
                  <a:srgbClr val="002060"/>
                </a:solidFill>
              </a:rPr>
              <a:t>167 - </a:t>
            </a:r>
            <a:r>
              <a:rPr lang="pl-PL" sz="2200" i="1" dirty="0">
                <a:solidFill>
                  <a:srgbClr val="002060"/>
                </a:solidFill>
              </a:rPr>
              <a:t>172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l-PL" sz="2200" i="1" dirty="0">
                <a:solidFill>
                  <a:srgbClr val="002060"/>
                </a:solidFill>
              </a:rPr>
              <a:t>Dokumenty strategiczne, za których opracowanie odpowiadają Wody Polskie: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rgbClr val="DC6E1E"/>
                </a:solidFill>
              </a:rPr>
              <a:t>Wstępna Ocena Ryzyka Powodziowego (WORP),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rgbClr val="DC6E1E"/>
                </a:solidFill>
              </a:rPr>
              <a:t>Mapy zagrożenia powodziowego (MZP),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rgbClr val="DC6E1E"/>
                </a:solidFill>
              </a:rPr>
              <a:t>Mapy ryzyka powodziowego (MRP),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200" b="1" u="sng" dirty="0">
                <a:solidFill>
                  <a:srgbClr val="DC6E1E"/>
                </a:solidFill>
              </a:rPr>
              <a:t>Plany Zarządzania Ryzykiem Powodziowym (PZRP).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®"/>
            </a:pPr>
            <a:endParaRPr lang="pl-PL" sz="2200" b="1" dirty="0"/>
          </a:p>
        </p:txBody>
      </p:sp>
    </p:spTree>
    <p:extLst>
      <p:ext uri="{BB962C8B-B14F-4D97-AF65-F5344CB8AC3E}">
        <p14:creationId xmlns:p14="http://schemas.microsoft.com/office/powerpoint/2010/main" val="707017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D07A04-9CAA-4071-9414-3DB3EC5407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6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A6FF2D9B-ED0F-40D1-A130-B705AACCC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043" y="115063"/>
            <a:ext cx="7418315" cy="668883"/>
          </a:xfrm>
        </p:spPr>
        <p:txBody>
          <a:bodyPr/>
          <a:lstStyle/>
          <a:p>
            <a:r>
              <a:rPr lang="pl-PL"/>
              <a:t>Dokumenty strategiczne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B5FB0A99-C165-4CB6-AA9B-9B633DED9F57}"/>
              </a:ext>
            </a:extLst>
          </p:cNvPr>
          <p:cNvSpPr/>
          <p:nvPr/>
        </p:nvSpPr>
        <p:spPr>
          <a:xfrm>
            <a:off x="6152445" y="1840088"/>
            <a:ext cx="5887156" cy="3103017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AA681C-EA99-4288-BCB1-7992F1080883}"/>
              </a:ext>
            </a:extLst>
          </p:cNvPr>
          <p:cNvSpPr/>
          <p:nvPr/>
        </p:nvSpPr>
        <p:spPr>
          <a:xfrm>
            <a:off x="203199" y="1840089"/>
            <a:ext cx="5836356" cy="3103018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4E204AE-3C4E-4AD3-8FFE-E9CBF40AA23D}"/>
              </a:ext>
            </a:extLst>
          </p:cNvPr>
          <p:cNvGraphicFramePr/>
          <p:nvPr/>
        </p:nvGraphicFramePr>
        <p:xfrm>
          <a:off x="304800" y="1614312"/>
          <a:ext cx="11633200" cy="3554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5955A190-EA69-45C0-9F15-7C5C3EB49AAB}"/>
              </a:ext>
            </a:extLst>
          </p:cNvPr>
          <p:cNvSpPr txBox="1"/>
          <p:nvPr/>
        </p:nvSpPr>
        <p:spPr>
          <a:xfrm>
            <a:off x="2556932" y="4594330"/>
            <a:ext cx="1128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spc="300">
                <a:solidFill>
                  <a:srgbClr val="19417D"/>
                </a:solidFill>
              </a:rPr>
              <a:t>I cykl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C4D5ABC-5DA0-42E6-8F1C-CC8B189A5142}"/>
              </a:ext>
            </a:extLst>
          </p:cNvPr>
          <p:cNvSpPr txBox="1"/>
          <p:nvPr/>
        </p:nvSpPr>
        <p:spPr>
          <a:xfrm>
            <a:off x="8681155" y="4594329"/>
            <a:ext cx="1128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spc="300">
                <a:solidFill>
                  <a:srgbClr val="19417D"/>
                </a:solidFill>
              </a:rPr>
              <a:t>II cykl</a:t>
            </a:r>
          </a:p>
        </p:txBody>
      </p:sp>
    </p:spTree>
    <p:extLst>
      <p:ext uri="{BB962C8B-B14F-4D97-AF65-F5344CB8AC3E}">
        <p14:creationId xmlns:p14="http://schemas.microsoft.com/office/powerpoint/2010/main" val="3101500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D07A04-9CAA-4071-9414-3DB3EC5407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7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40551F8A-0764-462F-A73B-D305E3E76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043" y="115063"/>
            <a:ext cx="7418315" cy="668883"/>
          </a:xfrm>
        </p:spPr>
        <p:txBody>
          <a:bodyPr/>
          <a:lstStyle/>
          <a:p>
            <a:r>
              <a:rPr lang="pl-PL"/>
              <a:t>PZRP – podstawy prawne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ACE0CED-FE39-4692-8E8C-8BF91C6FA347}"/>
              </a:ext>
            </a:extLst>
          </p:cNvPr>
          <p:cNvSpPr txBox="1"/>
          <p:nvPr/>
        </p:nvSpPr>
        <p:spPr>
          <a:xfrm>
            <a:off x="397268" y="1197733"/>
            <a:ext cx="10956532" cy="4265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l-PL" sz="2200" b="1" i="1">
                <a:solidFill>
                  <a:srgbClr val="002060"/>
                </a:solidFill>
              </a:rPr>
              <a:t>Ustawa z dnia 20 lipca 2017 r. Prawo Wodne </a:t>
            </a:r>
            <a:r>
              <a:rPr lang="pl-PL" sz="2200" i="1">
                <a:solidFill>
                  <a:srgbClr val="002060"/>
                </a:solidFill>
                <a:sym typeface="Symbol" panose="05050102010706020507" pitchFamily="18" charset="2"/>
              </a:rPr>
              <a:t></a:t>
            </a:r>
            <a:r>
              <a:rPr lang="pl-PL" sz="2200" i="1">
                <a:solidFill>
                  <a:srgbClr val="002060"/>
                </a:solidFill>
              </a:rPr>
              <a:t>  Art. 172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l-PL" sz="2200">
                <a:solidFill>
                  <a:srgbClr val="002060"/>
                </a:solidFill>
              </a:rPr>
              <a:t>Na podstawie map zagrożenia powodziowego oraz map ryzyka powodziowego przygotowuje się </a:t>
            </a:r>
            <a:r>
              <a:rPr lang="pl-PL" sz="2200" b="1">
                <a:solidFill>
                  <a:srgbClr val="DC6E1E"/>
                </a:solidFill>
              </a:rPr>
              <a:t>plany zarządzania ryzykiem powodziowym</a:t>
            </a:r>
            <a:r>
              <a:rPr lang="pl-PL" sz="2200">
                <a:solidFill>
                  <a:srgbClr val="002060"/>
                </a:solidFill>
              </a:rPr>
              <a:t>, z uwzględnieniem podziału kraju na obszary dorzeczy              i regiony wodne.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l-PL" sz="2200" b="1">
                <a:solidFill>
                  <a:srgbClr val="DC6E1E"/>
                </a:solidFill>
              </a:rPr>
              <a:t>Plany zarządzania ryzykiem powodziowym obejmują wszystkie elementy zarządzania ryzykiem powodziowym</a:t>
            </a:r>
            <a:r>
              <a:rPr lang="pl-PL" sz="2200">
                <a:solidFill>
                  <a:srgbClr val="002060"/>
                </a:solidFill>
              </a:rPr>
              <a:t>, ze szczególnym uwzględnieniem działań służących zapobieganiu powodzi i ochronie przed powodzią oraz informacji na temat stanu należytego przygotowania                      w przypadku wystąpienia powodzi.</a:t>
            </a:r>
          </a:p>
        </p:txBody>
      </p:sp>
    </p:spTree>
    <p:extLst>
      <p:ext uri="{BB962C8B-B14F-4D97-AF65-F5344CB8AC3E}">
        <p14:creationId xmlns:p14="http://schemas.microsoft.com/office/powerpoint/2010/main" val="422990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2579AA-AC0D-4FD4-BF53-21B3E57C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Identyfikacja ryzyka wystąpienia powodzi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E7B866-0D6D-4A44-A87A-BCFD609AA9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8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E04AF34-A88C-4FBE-848E-9E54AA93A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606" y="1619581"/>
            <a:ext cx="4791394" cy="4082142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853EBB5F-C528-4192-B0FD-CF306D97B369}"/>
              </a:ext>
            </a:extLst>
          </p:cNvPr>
          <p:cNvSpPr/>
          <p:nvPr/>
        </p:nvSpPr>
        <p:spPr>
          <a:xfrm>
            <a:off x="369479" y="1501870"/>
            <a:ext cx="641190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600"/>
              <a:t>Analiza pozwoliła wyznaczyć </a:t>
            </a:r>
            <a:r>
              <a:rPr lang="pl-PL" sz="1600" b="1">
                <a:solidFill>
                  <a:srgbClr val="DC6E1E"/>
                </a:solidFill>
              </a:rPr>
              <a:t>obszary problemowe                                              </a:t>
            </a:r>
            <a:r>
              <a:rPr lang="pl-PL" sz="1600"/>
              <a:t>o największym ryzyku powodziowym w Polsce - wymagającym pilnych interwencji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600"/>
          </a:p>
          <a:p>
            <a:pPr algn="just"/>
            <a:r>
              <a:rPr lang="pl-PL" sz="1600"/>
              <a:t>Analiza dotyczy: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l-PL" sz="1600"/>
              <a:t>powodzi rzecznych o mechanizmie naturalnego wezbrania (A11)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l-PL" sz="1600"/>
              <a:t>powodzi rzecznych powstałych w wyniku przelania lub zniszczenia obwałowań przeciwpowodziowych (A23)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l-PL" sz="1600"/>
              <a:t>powodzi powstałych w wyniku zniszczenia lub uszkodzenia budowli piętrzących (A15)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l-PL" sz="1600"/>
          </a:p>
          <a:p>
            <a:pPr algn="just"/>
            <a:r>
              <a:rPr lang="pl-PL" sz="1600"/>
              <a:t>Podstawowym źródłem danych do analizy są </a:t>
            </a:r>
            <a:br>
              <a:rPr lang="pl-PL" sz="1600"/>
            </a:br>
            <a:r>
              <a:rPr lang="pl-PL" sz="1600" b="1">
                <a:solidFill>
                  <a:srgbClr val="DC6E1E"/>
                </a:solidFill>
              </a:rPr>
              <a:t>mapy zagrożenia powodziowego </a:t>
            </a:r>
            <a:r>
              <a:rPr lang="pl-PL" sz="1600"/>
              <a:t>(MZP) oraz </a:t>
            </a:r>
            <a:br>
              <a:rPr lang="pl-PL" sz="1600"/>
            </a:br>
            <a:r>
              <a:rPr lang="pl-PL" sz="1600" b="1">
                <a:solidFill>
                  <a:srgbClr val="DC6E1E"/>
                </a:solidFill>
              </a:rPr>
              <a:t>mapy ryzyka powodziowego </a:t>
            </a:r>
            <a:r>
              <a:rPr lang="pl-PL" sz="1600"/>
              <a:t>(MRP)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4C899C3-9B2A-4628-BC97-551926D9A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606" y="4547847"/>
            <a:ext cx="2317290" cy="115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348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2579AA-AC0D-4FD4-BF53-21B3E57C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Przegląd i aktualizacja map zagrożenia i ryzyka powodziowego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E7B866-0D6D-4A44-A87A-BCFD609AA9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9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734FDB8-6F83-442F-8A5F-D5AAA90E66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302224"/>
              </p:ext>
            </p:extLst>
          </p:nvPr>
        </p:nvGraphicFramePr>
        <p:xfrm>
          <a:off x="1213281" y="808869"/>
          <a:ext cx="3859034" cy="15163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17069">
                  <a:extLst>
                    <a:ext uri="{9D8B030D-6E8A-4147-A177-3AD203B41FA5}">
                      <a16:colId xmlns:a16="http://schemas.microsoft.com/office/drawing/2014/main" val="3946674403"/>
                    </a:ext>
                  </a:extLst>
                </a:gridCol>
                <a:gridCol w="1141965">
                  <a:extLst>
                    <a:ext uri="{9D8B030D-6E8A-4147-A177-3AD203B41FA5}">
                      <a16:colId xmlns:a16="http://schemas.microsoft.com/office/drawing/2014/main" val="1323429943"/>
                    </a:ext>
                  </a:extLst>
                </a:gridCol>
              </a:tblGrid>
              <a:tr h="532488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Liczba km, dla których są opracowane MZP i MRP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/>
                        <a:t>RW DW </a:t>
                      </a:r>
                      <a:endParaRPr lang="pl-PL" sz="1000" dirty="0"/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8708288"/>
                  </a:ext>
                </a:extLst>
              </a:tr>
              <a:tr h="166039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u="none" strike="noStrike">
                          <a:effectLst/>
                        </a:rPr>
                        <a:t>Aktualizacja MZP i MRP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1706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233651279"/>
                  </a:ext>
                </a:extLst>
              </a:tr>
              <a:tr h="166039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u="none" strike="noStrike" dirty="0">
                          <a:effectLst/>
                        </a:rPr>
                        <a:t>Nowe MZP i MRP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1405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11227868"/>
                  </a:ext>
                </a:extLst>
              </a:tr>
              <a:tr h="166039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000" b="1" u="none" strike="noStrike">
                          <a:effectLst/>
                        </a:rPr>
                        <a:t>Razem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3111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047865063"/>
                  </a:ext>
                </a:extLst>
              </a:tr>
              <a:tr h="131507">
                <a:tc gridSpan="2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55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5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217398"/>
                  </a:ext>
                </a:extLst>
              </a:tr>
              <a:tr h="144915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u="none" strike="noStrike">
                          <a:effectLst/>
                        </a:rPr>
                        <a:t>modelowanie 1D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2973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19744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u="none" strike="noStrike">
                          <a:effectLst/>
                        </a:rPr>
                        <a:t>modelowanie 2D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138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164550297"/>
                  </a:ext>
                </a:extLst>
              </a:tr>
            </a:tbl>
          </a:graphicData>
        </a:graphic>
      </p:graphicFrame>
      <p:pic>
        <p:nvPicPr>
          <p:cNvPr id="11" name="Obraz 10" descr="Obraz zawierający mapa&#10;&#10;Opis wygenerowany automatycznie">
            <a:extLst>
              <a:ext uri="{FF2B5EF4-FFF2-40B4-BE49-F238E27FC236}">
                <a16:creationId xmlns:a16="http://schemas.microsoft.com/office/drawing/2014/main" id="{0D016434-69E9-492A-9C3B-66B08FC30E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7" t="84376" r="60105" b="4106"/>
          <a:stretch/>
        </p:blipFill>
        <p:spPr>
          <a:xfrm>
            <a:off x="6169594" y="837899"/>
            <a:ext cx="1734105" cy="781597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C5BF842E-619F-4786-90C2-2240EF0B38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27" t="3816" r="5160" b="35225"/>
          <a:stretch/>
        </p:blipFill>
        <p:spPr>
          <a:xfrm>
            <a:off x="1049958" y="2377687"/>
            <a:ext cx="4236938" cy="411455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B70F108-900B-414D-AC12-47F0E1E69C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82" t="4876" r="5119" b="26116"/>
          <a:stretch/>
        </p:blipFill>
        <p:spPr>
          <a:xfrm>
            <a:off x="7481454" y="1021898"/>
            <a:ext cx="4440171" cy="473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233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9D4ECD46-E7B3-4129-8D37-C2FF5956EA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638538"/>
              </p:ext>
            </p:extLst>
          </p:nvPr>
        </p:nvGraphicFramePr>
        <p:xfrm>
          <a:off x="473243" y="880928"/>
          <a:ext cx="5382125" cy="17777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3999">
                  <a:extLst>
                    <a:ext uri="{9D8B030D-6E8A-4147-A177-3AD203B41FA5}">
                      <a16:colId xmlns:a16="http://schemas.microsoft.com/office/drawing/2014/main" val="116475468"/>
                    </a:ext>
                  </a:extLst>
                </a:gridCol>
                <a:gridCol w="631938">
                  <a:extLst>
                    <a:ext uri="{9D8B030D-6E8A-4147-A177-3AD203B41FA5}">
                      <a16:colId xmlns:a16="http://schemas.microsoft.com/office/drawing/2014/main" val="1411648724"/>
                    </a:ext>
                  </a:extLst>
                </a:gridCol>
                <a:gridCol w="630866">
                  <a:extLst>
                    <a:ext uri="{9D8B030D-6E8A-4147-A177-3AD203B41FA5}">
                      <a16:colId xmlns:a16="http://schemas.microsoft.com/office/drawing/2014/main" val="1331293140"/>
                    </a:ext>
                  </a:extLst>
                </a:gridCol>
                <a:gridCol w="1483298">
                  <a:extLst>
                    <a:ext uri="{9D8B030D-6E8A-4147-A177-3AD203B41FA5}">
                      <a16:colId xmlns:a16="http://schemas.microsoft.com/office/drawing/2014/main" val="4283837487"/>
                    </a:ext>
                  </a:extLst>
                </a:gridCol>
                <a:gridCol w="1112024">
                  <a:extLst>
                    <a:ext uri="{9D8B030D-6E8A-4147-A177-3AD203B41FA5}">
                      <a16:colId xmlns:a16="http://schemas.microsoft.com/office/drawing/2014/main" val="2382776054"/>
                    </a:ext>
                  </a:extLst>
                </a:gridCol>
              </a:tblGrid>
              <a:tr h="379442"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pl-PL" sz="900" u="none" strike="noStrike" dirty="0">
                          <a:effectLst/>
                        </a:rPr>
                        <a:t>Typ powodzi</a:t>
                      </a:r>
                      <a:endParaRPr lang="pl-PL" sz="9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l-PL" sz="900" u="none" strike="noStrike">
                          <a:effectLst/>
                        </a:rPr>
                        <a:t>Razem</a:t>
                      </a:r>
                      <a:endParaRPr lang="pl-PL" sz="9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l-PL" sz="9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Nowe i aktualizowane mapy </a:t>
                      </a:r>
                    </a:p>
                    <a:p>
                      <a:pPr algn="ctr" rtl="0" fontAlgn="ctr"/>
                      <a:r>
                        <a:rPr lang="pl-PL" sz="900" u="none" strike="noStrike" dirty="0">
                          <a:solidFill>
                            <a:schemeClr val="bg1"/>
                          </a:solidFill>
                          <a:effectLst/>
                        </a:rPr>
                        <a:t>w RW DW</a:t>
                      </a:r>
                      <a:endParaRPr lang="pl-PL" sz="9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851667"/>
                  </a:ext>
                </a:extLst>
              </a:tr>
              <a:tr h="195470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u="none" strike="noStrike">
                          <a:solidFill>
                            <a:schemeClr val="bg1"/>
                          </a:solidFill>
                          <a:effectLst/>
                        </a:rPr>
                        <a:t>MZP</a:t>
                      </a:r>
                      <a:endParaRPr lang="pl-PL" sz="9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557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u="none" strike="noStrike">
                          <a:solidFill>
                            <a:schemeClr val="bg1"/>
                          </a:solidFill>
                          <a:effectLst/>
                        </a:rPr>
                        <a:t>MRP</a:t>
                      </a:r>
                      <a:endParaRPr lang="pl-PL" sz="9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5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239702"/>
                  </a:ext>
                </a:extLst>
              </a:tr>
              <a:tr h="20398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>
                          <a:effectLst/>
                        </a:rPr>
                        <a:t>Powódź rzeczna</a:t>
                      </a:r>
                      <a:endParaRPr lang="pl-PL" sz="10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>
                          <a:effectLst/>
                        </a:rPr>
                        <a:t>godła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738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34576130"/>
                  </a:ext>
                </a:extLst>
              </a:tr>
              <a:tr h="19695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>
                          <a:effectLst/>
                        </a:rPr>
                        <a:t>arkusze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5679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4428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2554451"/>
                  </a:ext>
                </a:extLst>
              </a:tr>
              <a:tr h="20398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effectLst/>
                        </a:rPr>
                        <a:t>Zniszczenie wałów przeciwpowodziowych</a:t>
                      </a:r>
                      <a:endParaRPr lang="pl-PL" sz="10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>
                          <a:effectLst/>
                        </a:rPr>
                        <a:t>godła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69233684"/>
                  </a:ext>
                </a:extLst>
              </a:tr>
              <a:tr h="19695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>
                          <a:effectLst/>
                        </a:rPr>
                        <a:t>arkusze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278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92499447"/>
                  </a:ext>
                </a:extLst>
              </a:tr>
              <a:tr h="20398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>
                          <a:effectLst/>
                        </a:rPr>
                        <a:t>Powódź rzeczna prędkości</a:t>
                      </a:r>
                      <a:endParaRPr lang="pl-PL" sz="10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>
                          <a:effectLst/>
                        </a:rPr>
                        <a:t>godła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0221057"/>
                  </a:ext>
                </a:extLst>
              </a:tr>
              <a:tr h="19695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>
                          <a:effectLst/>
                        </a:rPr>
                        <a:t>arkusze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3989871"/>
                  </a:ext>
                </a:extLst>
              </a:tr>
            </a:tbl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A12579AA-AC0D-4FD4-BF53-21B3E57C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Przegląd i aktualizacja map zagrożenia i ryzyka powodziowego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E7B866-0D6D-4A44-A87A-BCFD609AA9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10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2B2DB2E-E788-4535-A1CE-F6CE33D8D9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2" t="34774" r="61419" b="53535"/>
          <a:stretch/>
        </p:blipFill>
        <p:spPr>
          <a:xfrm>
            <a:off x="6096000" y="880928"/>
            <a:ext cx="1690255" cy="801741"/>
          </a:xfrm>
          <a:prstGeom prst="rect">
            <a:avLst/>
          </a:prstGeom>
        </p:spPr>
      </p:pic>
      <p:pic>
        <p:nvPicPr>
          <p:cNvPr id="8" name="Obraz 7" descr="Obraz zawierający mapa&#10;&#10;Opis wygenerowany automatycznie">
            <a:extLst>
              <a:ext uri="{FF2B5EF4-FFF2-40B4-BE49-F238E27FC236}">
                <a16:creationId xmlns:a16="http://schemas.microsoft.com/office/drawing/2014/main" id="{E63BF790-CBE9-4900-A42C-407824AF1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238" y="2821435"/>
            <a:ext cx="4131962" cy="3978143"/>
          </a:xfrm>
          <a:prstGeom prst="rect">
            <a:avLst/>
          </a:prstGeom>
        </p:spPr>
      </p:pic>
      <p:pic>
        <p:nvPicPr>
          <p:cNvPr id="10" name="Obraz 9" descr="Obraz zawierający mapa&#10;&#10;Opis wygenerowany automatycznie">
            <a:extLst>
              <a:ext uri="{FF2B5EF4-FFF2-40B4-BE49-F238E27FC236}">
                <a16:creationId xmlns:a16="http://schemas.microsoft.com/office/drawing/2014/main" id="{65A34F04-20E4-4092-A52F-1BA2329FEF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2654" y="1003556"/>
            <a:ext cx="4556435" cy="485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12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>
            <a:extLst>
              <a:ext uri="{FF2B5EF4-FFF2-40B4-BE49-F238E27FC236}">
                <a16:creationId xmlns:a16="http://schemas.microsoft.com/office/drawing/2014/main" id="{30914B9C-8264-4AF8-9F88-64F96C6082F9}"/>
              </a:ext>
            </a:extLst>
          </p:cNvPr>
          <p:cNvSpPr/>
          <p:nvPr/>
        </p:nvSpPr>
        <p:spPr>
          <a:xfrm>
            <a:off x="114314" y="1520792"/>
            <a:ext cx="6133602" cy="3696768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FA6B7AFA-8D55-4D59-BF99-C2848004DA6B}"/>
              </a:ext>
            </a:extLst>
          </p:cNvPr>
          <p:cNvSpPr/>
          <p:nvPr/>
        </p:nvSpPr>
        <p:spPr>
          <a:xfrm>
            <a:off x="6363815" y="1520792"/>
            <a:ext cx="5713872" cy="3696768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12579AA-AC0D-4FD4-BF53-21B3E57C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Przegląd i aktualizacja map zagrożenia i ryzyka powodziowego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E7B866-0D6D-4A44-A87A-BCFD609AA9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11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48B275B-3BED-43E2-B701-0B4FD705F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943" y="2069501"/>
            <a:ext cx="2877057" cy="272317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9EC66F3-74A4-4349-B525-4B1B39032F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26" t="13603" b="3302"/>
          <a:stretch/>
        </p:blipFill>
        <p:spPr>
          <a:xfrm>
            <a:off x="244946" y="2060577"/>
            <a:ext cx="2877057" cy="272317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1C45149-7698-4FB2-9482-F95E62ADD345}"/>
              </a:ext>
            </a:extLst>
          </p:cNvPr>
          <p:cNvSpPr txBox="1"/>
          <p:nvPr/>
        </p:nvSpPr>
        <p:spPr>
          <a:xfrm>
            <a:off x="244946" y="1678028"/>
            <a:ext cx="1773383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pl-PL" sz="1100" b="1">
                <a:solidFill>
                  <a:srgbClr val="005570"/>
                </a:solidFill>
              </a:rPr>
              <a:t>Mapy archiwalne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9E5D6FD-55C8-4BC9-A4AA-6BC11CEFD065}"/>
              </a:ext>
            </a:extLst>
          </p:cNvPr>
          <p:cNvSpPr txBox="1"/>
          <p:nvPr/>
        </p:nvSpPr>
        <p:spPr>
          <a:xfrm>
            <a:off x="3181115" y="1678028"/>
            <a:ext cx="1773383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pl-PL" sz="1100" b="1">
                <a:solidFill>
                  <a:srgbClr val="005570"/>
                </a:solidFill>
              </a:rPr>
              <a:t>Mapy aktualne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A8F8FAC-4C35-4C2E-AF23-04A1DB5DC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6602" y="4826608"/>
            <a:ext cx="2059398" cy="33337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73EEDA1-449B-4D23-A106-6B03203AF3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406"/>
          <a:stretch/>
        </p:blipFill>
        <p:spPr>
          <a:xfrm>
            <a:off x="9401190" y="2065320"/>
            <a:ext cx="2545864" cy="2728105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7E092C6-D76C-4D48-9033-8B663CC8876B}"/>
              </a:ext>
            </a:extLst>
          </p:cNvPr>
          <p:cNvSpPr txBox="1"/>
          <p:nvPr/>
        </p:nvSpPr>
        <p:spPr>
          <a:xfrm>
            <a:off x="168916" y="1119452"/>
            <a:ext cx="60976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>
                <a:solidFill>
                  <a:srgbClr val="005570"/>
                </a:solidFill>
              </a:rPr>
              <a:t>Q1%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6D40B1C-F763-4424-9BEC-D60037BA216A}"/>
              </a:ext>
            </a:extLst>
          </p:cNvPr>
          <p:cNvSpPr txBox="1"/>
          <p:nvPr/>
        </p:nvSpPr>
        <p:spPr>
          <a:xfrm>
            <a:off x="6363815" y="1151460"/>
            <a:ext cx="33504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>
                <a:solidFill>
                  <a:srgbClr val="005570"/>
                </a:solidFill>
              </a:rPr>
              <a:t>Wariant przerwania wałów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6ED28A8D-3A5B-46BB-9A40-5E54616563FC}"/>
              </a:ext>
            </a:extLst>
          </p:cNvPr>
          <p:cNvSpPr txBox="1"/>
          <p:nvPr/>
        </p:nvSpPr>
        <p:spPr>
          <a:xfrm>
            <a:off x="6480933" y="1681044"/>
            <a:ext cx="1773383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pl-PL" sz="1100" b="1">
                <a:solidFill>
                  <a:srgbClr val="005570"/>
                </a:solidFill>
              </a:rPr>
              <a:t>Mapy archiwalne 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B5165228-21F5-4139-B0DD-2AFBD563BD92}"/>
              </a:ext>
            </a:extLst>
          </p:cNvPr>
          <p:cNvSpPr txBox="1"/>
          <p:nvPr/>
        </p:nvSpPr>
        <p:spPr>
          <a:xfrm>
            <a:off x="9417102" y="1681044"/>
            <a:ext cx="1773383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pl-PL" sz="1100" b="1">
                <a:solidFill>
                  <a:srgbClr val="005570"/>
                </a:solidFill>
              </a:rPr>
              <a:t>Mapy aktualne </a:t>
            </a:r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3F05A5C8-1FF9-43F7-8174-A577EE91CBF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61" t="8903"/>
          <a:stretch/>
        </p:blipFill>
        <p:spPr>
          <a:xfrm>
            <a:off x="6431127" y="2060577"/>
            <a:ext cx="2789624" cy="271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31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7EF408A4-16E9-4A5C-B965-F5183776C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/>
              <a:t>Cele główne i szczegółowe</a:t>
            </a:r>
          </a:p>
        </p:txBody>
      </p:sp>
    </p:spTree>
    <p:extLst>
      <p:ext uri="{BB962C8B-B14F-4D97-AF65-F5344CB8AC3E}">
        <p14:creationId xmlns:p14="http://schemas.microsoft.com/office/powerpoint/2010/main" val="34957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2579AA-AC0D-4FD4-BF53-21B3E57C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z="2000" b="1" i="0" u="none" strike="noStrike" kern="1200" cap="none" spc="0" normalizeH="0" baseline="0" noProof="0">
                <a:ln>
                  <a:noFill/>
                </a:ln>
                <a:solidFill>
                  <a:srgbClr val="DC6E1E"/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Cele główne </a:t>
            </a:r>
            <a:r>
              <a:rPr kumimoji="0" lang="pl-PL" sz="2000" b="1" i="0" u="none" strike="noStrike" kern="1200" cap="none" spc="0" normalizeH="0" baseline="0" noProof="0" err="1">
                <a:ln>
                  <a:noFill/>
                </a:ln>
                <a:solidFill>
                  <a:srgbClr val="DC6E1E"/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aPZRP</a:t>
            </a:r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E7B866-0D6D-4A44-A87A-BCFD609AA9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dirty="0" smtClean="0"/>
              <a:pPr/>
              <a:t>13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39067CDB-2013-4F6C-88EC-A39A81CE0BE4}"/>
              </a:ext>
            </a:extLst>
          </p:cNvPr>
          <p:cNvSpPr/>
          <p:nvPr/>
        </p:nvSpPr>
        <p:spPr>
          <a:xfrm>
            <a:off x="397268" y="5726969"/>
            <a:ext cx="9407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DC6E1E"/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Cele główne bez zmian w porównaniu do I cyklu PZRP!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FE4A8948-6FA9-4475-801E-C13C51F45BA6}"/>
              </a:ext>
            </a:extLst>
          </p:cNvPr>
          <p:cNvSpPr/>
          <p:nvPr/>
        </p:nvSpPr>
        <p:spPr>
          <a:xfrm>
            <a:off x="5337962" y="3072025"/>
            <a:ext cx="343139" cy="393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5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 </a:t>
            </a:r>
            <a:endParaRPr kumimoji="0" lang="pl-PL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/>
              <a:ea typeface="+mn-ea"/>
              <a:cs typeface="+mn-cs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0BB0B71-A275-4519-9AD8-7A39622503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7104806"/>
              </p:ext>
            </p:extLst>
          </p:nvPr>
        </p:nvGraphicFramePr>
        <p:xfrm>
          <a:off x="397268" y="939210"/>
          <a:ext cx="11594514" cy="478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7994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2579AA-AC0D-4FD4-BF53-21B3E57C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Cele główne i szczegółowe </a:t>
            </a:r>
            <a:r>
              <a:rPr lang="pl-PL" err="1"/>
              <a:t>aPZRP</a:t>
            </a:r>
            <a:r>
              <a:rPr lang="pl-PL"/>
              <a:t>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E7B866-0D6D-4A44-A87A-BCFD609AA9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14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34348DE-301F-4D21-AA3F-676B765CA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7197"/>
              </p:ext>
            </p:extLst>
          </p:nvPr>
        </p:nvGraphicFramePr>
        <p:xfrm>
          <a:off x="477658" y="957984"/>
          <a:ext cx="11096608" cy="4942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4409">
                  <a:extLst>
                    <a:ext uri="{9D8B030D-6E8A-4147-A177-3AD203B41FA5}">
                      <a16:colId xmlns:a16="http://schemas.microsoft.com/office/drawing/2014/main" val="4223819188"/>
                    </a:ext>
                  </a:extLst>
                </a:gridCol>
                <a:gridCol w="8922199">
                  <a:extLst>
                    <a:ext uri="{9D8B030D-6E8A-4147-A177-3AD203B41FA5}">
                      <a16:colId xmlns:a16="http://schemas.microsoft.com/office/drawing/2014/main" val="302272462"/>
                    </a:ext>
                  </a:extLst>
                </a:gridCol>
              </a:tblGrid>
              <a:tr h="356312">
                <a:tc>
                  <a:txBody>
                    <a:bodyPr/>
                    <a:lstStyle/>
                    <a:p>
                      <a:r>
                        <a:rPr lang="pl-PL" sz="1400"/>
                        <a:t>Cel główny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/>
                        <a:t>Cele szczegółowe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225171"/>
                  </a:ext>
                </a:extLst>
              </a:tr>
              <a:tr h="356312">
                <a:tc row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Zahamowanie wzrostu ryzyka powodziowego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1.1. Zapewnienie warunków ograniczających możliwość powstawania powodzi.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964691"/>
                  </a:ext>
                </a:extLst>
              </a:tr>
              <a:tr h="35631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1.2. Zapewnienie racjonalnego gospodarowania obszarami zagrożenia powodziowego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47769"/>
                  </a:ext>
                </a:extLst>
              </a:tr>
              <a:tr h="356312">
                <a:tc rowSpan="3"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2. Obniżenie istniejącego ryzyka powodziowego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2.1. Zapewnienie warunków redukujących możliwość powstawania powodzi.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180943"/>
                  </a:ext>
                </a:extLst>
              </a:tr>
              <a:tr h="35631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2.2. Redukcja obszaru zagrożonego powodzią i zapewnienie jego racjonalnego zagospodarowania.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815872"/>
                  </a:ext>
                </a:extLst>
              </a:tr>
              <a:tr h="35631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2.3. Redukcja wrażliwości społeczności i obiektów na obszarze zagrożenia powodzią.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660695"/>
                  </a:ext>
                </a:extLst>
              </a:tr>
              <a:tr h="497860">
                <a:tc rowSpan="6"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3.</a:t>
                      </a:r>
                      <a:r>
                        <a:rPr lang="pl-PL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Poprawa systemu zarządzania ryzykiem powodziowym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3.1. Doskonalenie prognozowania i ostrzegania o zagrożeniach meteorologicznych i hydrologicznych.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316547"/>
                  </a:ext>
                </a:extLst>
              </a:tr>
              <a:tr h="35631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3.2. Doskonalenie skuteczności reagowania ludzi, firm i instytucji publicznych.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538617"/>
                  </a:ext>
                </a:extLst>
              </a:tr>
              <a:tr h="35631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3.3. Doskonalenie skuteczności odbudowy i powrotu do stanu sprzed powodzi.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699771"/>
                  </a:ext>
                </a:extLst>
              </a:tr>
              <a:tr h="35631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3.4. Wdrażanie i zwiększanie skuteczności analiz popowodziowych.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877270"/>
                  </a:ext>
                </a:extLst>
              </a:tr>
              <a:tr h="49786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3.5. Motywacja poprzez instrumenty prawne i finansowe </a:t>
                      </a:r>
                      <a:r>
                        <a:rPr lang="pl-PL" sz="1400" err="1">
                          <a:solidFill>
                            <a:schemeClr val="tx1"/>
                          </a:solidFill>
                        </a:rPr>
                        <a:t>zachowań</a:t>
                      </a:r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 zwiększających bezpieczeństwo powodziowe.</a:t>
                      </a:r>
                      <a:endParaRPr lang="pl-PL" sz="14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509344"/>
                  </a:ext>
                </a:extLst>
              </a:tr>
              <a:tr h="49786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3.6. Zwiększenie świadomości i wiedzy na temat źródeł zagrożenia powodziowego i ryzyka powodziowego.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345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5874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7EF408A4-16E9-4A5C-B965-F5183776C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/>
              <a:t>Typy działań służących racjonalnemu zarządzaniu ryzykiem powodziowym</a:t>
            </a:r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162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2579AA-AC0D-4FD4-BF53-21B3E57C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Cel 1. Zahamowanie wzrostu ryzyka powodziowego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E7B866-0D6D-4A44-A87A-BCFD609AA9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16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61F3F24-A80D-4CC7-9F2D-23AACAD9A1DE}"/>
              </a:ext>
            </a:extLst>
          </p:cNvPr>
          <p:cNvSpPr txBox="1"/>
          <p:nvPr/>
        </p:nvSpPr>
        <p:spPr>
          <a:xfrm>
            <a:off x="5033962" y="1166842"/>
            <a:ext cx="686415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DC6E1E"/>
                </a:solidFill>
              </a:rPr>
              <a:t>Typy działań dotyczące</a:t>
            </a:r>
            <a:r>
              <a:rPr lang="pl-PL" sz="16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zwiększania retencji na gruntach leśnych zadrzewionych </a:t>
            </a:r>
            <a:br>
              <a:rPr lang="pl-PL" sz="1600" dirty="0"/>
            </a:br>
            <a:r>
              <a:rPr lang="pl-PL" sz="1600" dirty="0"/>
              <a:t>i zakrzewionych, na użytkach rolnych oraz na gruntach zurbanizowanych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zwiększania retencji dolin rzecznych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opracowania dokumentów i podjęcia prac legislacyjnych pozwalających m.in. na wykupy gruntów, relokacje obiektów szczególnie zagrożonych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odbudowy zniszczonej przez powodzie infrastruktury przeciwpowodziowej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budowy wałów przeciwpowodziowych, i mobilnych systemów ochrony przed powodzią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dostosowania przepustowości koryta cieków lub kanałów do racjonalnego przeprowadzania wód powodziowych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DC6E1E"/>
              </a:solidFill>
              <a:effectLst/>
              <a:uLnTx/>
              <a:uFillTx/>
              <a:latin typeface="Verdana" panose="020B060403050404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DC6E1E"/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Typy działań dla rzek Przymorza dotyczące: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budowy i przebudowy infrastruktury portowej lub dostępowej do portu lub przystani morskiej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ochrony brzegów morskich przed erozja i powodzią</a:t>
            </a:r>
          </a:p>
          <a:p>
            <a:endParaRPr lang="pl-PL" sz="1600" dirty="0"/>
          </a:p>
          <a:p>
            <a:endParaRPr lang="pl-P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r>
              <a:rPr lang="pl-PL" dirty="0"/>
              <a:t> </a:t>
            </a:r>
            <a:endParaRPr lang="en-US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47BBADAA-EA7C-4D24-9502-870EF064C8E2}"/>
              </a:ext>
            </a:extLst>
          </p:cNvPr>
          <p:cNvSpPr txBox="1"/>
          <p:nvPr/>
        </p:nvSpPr>
        <p:spPr>
          <a:xfrm>
            <a:off x="1298052" y="5001735"/>
            <a:ext cx="2368623" cy="7386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>
                <a:solidFill>
                  <a:srgbClr val="DC6E1E"/>
                </a:solidFill>
              </a:rPr>
              <a:t>16</a:t>
            </a:r>
            <a:r>
              <a:rPr lang="pl-PL" sz="240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l-PL">
                <a:solidFill>
                  <a:schemeClr val="bg1"/>
                </a:solidFill>
              </a:rPr>
              <a:t>Typów działań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Strzałka: w dół 14">
            <a:extLst>
              <a:ext uri="{FF2B5EF4-FFF2-40B4-BE49-F238E27FC236}">
                <a16:creationId xmlns:a16="http://schemas.microsoft.com/office/drawing/2014/main" id="{E678E57F-6588-4A1E-864C-E10D0AB6C815}"/>
              </a:ext>
            </a:extLst>
          </p:cNvPr>
          <p:cNvSpPr/>
          <p:nvPr/>
        </p:nvSpPr>
        <p:spPr>
          <a:xfrm>
            <a:off x="2190576" y="1926692"/>
            <a:ext cx="583572" cy="10156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595EA3C-4916-475E-86E0-2D2241E13060}"/>
              </a:ext>
            </a:extLst>
          </p:cNvPr>
          <p:cNvSpPr txBox="1"/>
          <p:nvPr/>
        </p:nvSpPr>
        <p:spPr>
          <a:xfrm>
            <a:off x="1298051" y="2995159"/>
            <a:ext cx="2368623" cy="7386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>
                <a:solidFill>
                  <a:srgbClr val="DC6E1E"/>
                </a:solidFill>
              </a:rPr>
              <a:t>2</a:t>
            </a:r>
            <a:r>
              <a:rPr lang="pl-PL" sz="240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l-PL">
                <a:solidFill>
                  <a:schemeClr val="bg1"/>
                </a:solidFill>
              </a:rPr>
              <a:t>Cele szczegółowe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Strzałka: w dół 16">
            <a:extLst>
              <a:ext uri="{FF2B5EF4-FFF2-40B4-BE49-F238E27FC236}">
                <a16:creationId xmlns:a16="http://schemas.microsoft.com/office/drawing/2014/main" id="{4F2B1EC1-FDE2-45C6-A2CC-CE632E104F00}"/>
              </a:ext>
            </a:extLst>
          </p:cNvPr>
          <p:cNvSpPr/>
          <p:nvPr/>
        </p:nvSpPr>
        <p:spPr>
          <a:xfrm>
            <a:off x="2222370" y="3880464"/>
            <a:ext cx="583572" cy="10156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69893201-DADC-4DDE-ADF5-79179B6D361A}"/>
              </a:ext>
            </a:extLst>
          </p:cNvPr>
          <p:cNvSpPr txBox="1"/>
          <p:nvPr/>
        </p:nvSpPr>
        <p:spPr>
          <a:xfrm>
            <a:off x="702512" y="1227557"/>
            <a:ext cx="3732915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>
                <a:solidFill>
                  <a:schemeClr val="bg1"/>
                </a:solidFill>
              </a:rPr>
              <a:t>Cel 1. Zahamowanie wzrostu ryzyka powodziowego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027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20226D-8B2C-43D5-823F-AAF8D9907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000"/>
              <a:t>Cel 2. Obniżenie istniejącego ryzyka powodziowego</a:t>
            </a:r>
            <a:br>
              <a:rPr lang="pl-PL" sz="2000"/>
            </a:br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64C4493-A7F7-4FA4-B275-BB4CF91AC6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dirty="0" smtClean="0"/>
              <a:pPr/>
              <a:t>17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8B3D533-58E9-498D-A5C6-528D9D360EC9}"/>
              </a:ext>
            </a:extLst>
          </p:cNvPr>
          <p:cNvSpPr txBox="1"/>
          <p:nvPr/>
        </p:nvSpPr>
        <p:spPr>
          <a:xfrm>
            <a:off x="4717488" y="1195380"/>
            <a:ext cx="711474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DC6E1E"/>
                </a:solidFill>
              </a:rPr>
              <a:t>Typy działań dotyczące: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ochrony lub zwiększania retencji </a:t>
            </a:r>
            <a:r>
              <a:rPr lang="pl-PL" sz="1600" dirty="0" err="1"/>
              <a:t>zlewniowej</a:t>
            </a:r>
            <a:r>
              <a:rPr lang="pl-PL" sz="1600" dirty="0"/>
              <a:t> na gruntach leśnych zadrzewionych i zakrzewionych, na użytkach rolnych oraz na gruntach zurbanizowanych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zwiększania retencji dolin rzecznych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opracowania dokumentów i podjęcia prac legislacyjnych pozwalających m.in. na wykupy gruntów, relokacje obiektów szczególnie zagrożonych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usprawnienia reguł sterowania obiektami i urządzeniami technicznej ochrony przed powodzią,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budowy obiektów hydrotechnicznych m.in. kanałów ulgi, wałów przeciwpowodziowych, zbiorników retencyjnych i 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dostosowania przepustowości koryta cieków lub kanałów do racjonalnego przeprowadzania wód powodziowych</a:t>
            </a:r>
          </a:p>
          <a:p>
            <a:endParaRPr lang="pl-PL" sz="1600" dirty="0"/>
          </a:p>
          <a:p>
            <a:r>
              <a:rPr lang="pl-PL" sz="1600" b="1" dirty="0">
                <a:solidFill>
                  <a:srgbClr val="DC6E1E"/>
                </a:solidFill>
              </a:rPr>
              <a:t>Typy działań dla rzek Przymorza dotyczące: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budowy i przebudowy infrastruktury portowej lub dostępowej do portu lub przystani morskiej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ochrony brzegów morskich przed erozja i powodzią</a:t>
            </a:r>
            <a:endParaRPr lang="en-US" dirty="0"/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13C6EA6A-4B16-4E2E-A3B3-5AECFDD6A048}"/>
              </a:ext>
            </a:extLst>
          </p:cNvPr>
          <p:cNvGrpSpPr/>
          <p:nvPr/>
        </p:nvGrpSpPr>
        <p:grpSpPr>
          <a:xfrm>
            <a:off x="647699" y="1214141"/>
            <a:ext cx="3732915" cy="4429718"/>
            <a:chOff x="647699" y="1080917"/>
            <a:chExt cx="3732915" cy="4429718"/>
          </a:xfrm>
        </p:grpSpPr>
        <p:sp>
          <p:nvSpPr>
            <p:cNvPr id="6" name="pole tekstowe 5">
              <a:extLst>
                <a:ext uri="{FF2B5EF4-FFF2-40B4-BE49-F238E27FC236}">
                  <a16:creationId xmlns:a16="http://schemas.microsoft.com/office/drawing/2014/main" id="{ED10442B-322A-4A69-9244-4DEE1F8EA275}"/>
                </a:ext>
              </a:extLst>
            </p:cNvPr>
            <p:cNvSpPr txBox="1"/>
            <p:nvPr/>
          </p:nvSpPr>
          <p:spPr>
            <a:xfrm>
              <a:off x="1298051" y="4771971"/>
              <a:ext cx="2368623" cy="73866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>
                  <a:solidFill>
                    <a:srgbClr val="DC6E1E"/>
                  </a:solidFill>
                </a:rPr>
                <a:t>17</a:t>
              </a:r>
              <a:r>
                <a:rPr lang="pl-PL" sz="240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pl-PL">
                  <a:solidFill>
                    <a:schemeClr val="bg1"/>
                  </a:solidFill>
                </a:rPr>
                <a:t>Typów działań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Strzałka: w dół 6">
              <a:extLst>
                <a:ext uri="{FF2B5EF4-FFF2-40B4-BE49-F238E27FC236}">
                  <a16:creationId xmlns:a16="http://schemas.microsoft.com/office/drawing/2014/main" id="{54117013-6F73-4D71-BEC0-F19FCDFC6902}"/>
                </a:ext>
              </a:extLst>
            </p:cNvPr>
            <p:cNvSpPr/>
            <p:nvPr/>
          </p:nvSpPr>
          <p:spPr>
            <a:xfrm>
              <a:off x="2222370" y="1793958"/>
              <a:ext cx="583572" cy="101566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3862CCD0-D21E-4455-BC66-277EB94F69EB}"/>
                </a:ext>
              </a:extLst>
            </p:cNvPr>
            <p:cNvSpPr txBox="1"/>
            <p:nvPr/>
          </p:nvSpPr>
          <p:spPr>
            <a:xfrm>
              <a:off x="1298052" y="2875759"/>
              <a:ext cx="2368623" cy="73866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>
                  <a:solidFill>
                    <a:srgbClr val="DC6E1E"/>
                  </a:solidFill>
                </a:rPr>
                <a:t>3</a:t>
              </a:r>
              <a:r>
                <a:rPr lang="pl-PL" sz="240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pl-PL">
                  <a:solidFill>
                    <a:schemeClr val="bg1"/>
                  </a:solidFill>
                </a:rPr>
                <a:t>Cele szczegółowe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" name="Strzałka: w dół 8">
              <a:extLst>
                <a:ext uri="{FF2B5EF4-FFF2-40B4-BE49-F238E27FC236}">
                  <a16:creationId xmlns:a16="http://schemas.microsoft.com/office/drawing/2014/main" id="{41F833FC-1E6A-4B3D-9E6A-D190467F1A7E}"/>
                </a:ext>
              </a:extLst>
            </p:cNvPr>
            <p:cNvSpPr/>
            <p:nvPr/>
          </p:nvSpPr>
          <p:spPr>
            <a:xfrm>
              <a:off x="2227347" y="3680561"/>
              <a:ext cx="583572" cy="101566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B679FC5C-0EDC-4F6D-8EF4-7D5378701596}"/>
                </a:ext>
              </a:extLst>
            </p:cNvPr>
            <p:cNvSpPr txBox="1"/>
            <p:nvPr/>
          </p:nvSpPr>
          <p:spPr>
            <a:xfrm>
              <a:off x="647699" y="1080917"/>
              <a:ext cx="3732915" cy="64633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>
                  <a:solidFill>
                    <a:schemeClr val="bg1"/>
                  </a:solidFill>
                </a:rPr>
                <a:t>Cel 2. Obniżenie istniejącego ryzyka powodziowego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4266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8ADA64-4E15-4339-B1AA-161696F99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sz="2000"/>
            </a:br>
            <a:br>
              <a:rPr lang="pl-PL" sz="2000"/>
            </a:br>
            <a:r>
              <a:rPr lang="pl-PL" sz="2000"/>
              <a:t>Cel </a:t>
            </a:r>
            <a:r>
              <a:rPr lang="pl-PL"/>
              <a:t>3</a:t>
            </a:r>
            <a:r>
              <a:rPr lang="pl-PL" sz="2000"/>
              <a:t>. Poprawa systemu zarządzania ryzykiem powodziowym</a:t>
            </a:r>
            <a:br>
              <a:rPr lang="pl-PL" sz="2000"/>
            </a:br>
            <a:br>
              <a:rPr lang="pl-PL" sz="2000"/>
            </a:br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7FCC222-6893-4B0B-88C1-7BF48CC560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dirty="0" smtClean="0"/>
              <a:pPr/>
              <a:t>18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D57F183-3856-4920-B7B0-C6062B8C49D4}"/>
              </a:ext>
            </a:extLst>
          </p:cNvPr>
          <p:cNvSpPr txBox="1"/>
          <p:nvPr/>
        </p:nvSpPr>
        <p:spPr>
          <a:xfrm>
            <a:off x="4606278" y="961574"/>
            <a:ext cx="7114746" cy="7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>
                <a:solidFill>
                  <a:srgbClr val="DC6E1E"/>
                </a:solidFill>
              </a:rPr>
              <a:t>Typy działań dotyczące: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/>
              <a:t>opracowania dokumentów i podjęcia prac legislacyjnych pozwalających m.in. na wykupy gruntów, relokacje obiektów szczególnie zagrożonych, uściślenie szczegółowych warunków kształtowania zagospodarowania przestrzennego dolin rzecznych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/>
              <a:t>inicjowania programów edukacyjnych dla różnych odbiorców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/>
              <a:t>realizacji programów edukacyjno-promocyjnych dla różnych odbiorców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/>
              <a:t>rozwoju krajowego systemu prognoz, monitoringu i ostrzeżeń,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/>
              <a:t>budowy i rozwoju lokalnych systemów ostrzegania przed powodziami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/>
              <a:t>doskonalenia planów zarządzania kryzysowego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/>
              <a:t>usprawnienia systemu przywracania funkcji infrastruktury po powodzi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/>
              <a:t>doskonalenia wsparcia rzeczowego i finansowego dla poszkodowanych, doskonalenia pomocy zdrowotnej,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/>
              <a:t>gromadzenia i udostępniania danych i informacji o szkodach i ryzyku powodziowym, analiz skuteczności zarządzania ryzykiem powodziowym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/>
              <a:t>inicjowania badań naukowych i analiz eksperckich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/>
          </a:p>
          <a:p>
            <a:endParaRPr lang="pl-PL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/>
          </a:p>
          <a:p>
            <a:r>
              <a:rPr lang="pl-PL"/>
              <a:t> </a:t>
            </a:r>
            <a:endParaRPr lang="en-US"/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89D764DB-C35E-41CF-938B-D0DDF64BE85A}"/>
              </a:ext>
            </a:extLst>
          </p:cNvPr>
          <p:cNvGrpSpPr/>
          <p:nvPr/>
        </p:nvGrpSpPr>
        <p:grpSpPr>
          <a:xfrm>
            <a:off x="647699" y="1214141"/>
            <a:ext cx="3732915" cy="4429718"/>
            <a:chOff x="647699" y="1080917"/>
            <a:chExt cx="3732915" cy="4429718"/>
          </a:xfrm>
        </p:grpSpPr>
        <p:sp>
          <p:nvSpPr>
            <p:cNvPr id="5" name="pole tekstowe 4">
              <a:extLst>
                <a:ext uri="{FF2B5EF4-FFF2-40B4-BE49-F238E27FC236}">
                  <a16:creationId xmlns:a16="http://schemas.microsoft.com/office/drawing/2014/main" id="{CA5A873C-C7A8-45B8-A6F7-F98F00052A19}"/>
                </a:ext>
              </a:extLst>
            </p:cNvPr>
            <p:cNvSpPr txBox="1"/>
            <p:nvPr/>
          </p:nvSpPr>
          <p:spPr>
            <a:xfrm>
              <a:off x="1298051" y="4771971"/>
              <a:ext cx="2368623" cy="73866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>
                  <a:solidFill>
                    <a:srgbClr val="DC6E1E"/>
                  </a:solidFill>
                </a:rPr>
                <a:t>17</a:t>
              </a:r>
              <a:r>
                <a:rPr lang="pl-PL" sz="240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pl-PL">
                  <a:solidFill>
                    <a:schemeClr val="bg1"/>
                  </a:solidFill>
                </a:rPr>
                <a:t>Typów działań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" name="Strzałka: w dół 5">
              <a:extLst>
                <a:ext uri="{FF2B5EF4-FFF2-40B4-BE49-F238E27FC236}">
                  <a16:creationId xmlns:a16="http://schemas.microsoft.com/office/drawing/2014/main" id="{0F4C3555-429A-4D4F-A9DC-7CD67215508F}"/>
                </a:ext>
              </a:extLst>
            </p:cNvPr>
            <p:cNvSpPr/>
            <p:nvPr/>
          </p:nvSpPr>
          <p:spPr>
            <a:xfrm>
              <a:off x="2222370" y="1830727"/>
              <a:ext cx="583572" cy="101566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ole tekstowe 6">
              <a:extLst>
                <a:ext uri="{FF2B5EF4-FFF2-40B4-BE49-F238E27FC236}">
                  <a16:creationId xmlns:a16="http://schemas.microsoft.com/office/drawing/2014/main" id="{48EA895D-B371-4AC6-BF72-8796EDFC2159}"/>
                </a:ext>
              </a:extLst>
            </p:cNvPr>
            <p:cNvSpPr txBox="1"/>
            <p:nvPr/>
          </p:nvSpPr>
          <p:spPr>
            <a:xfrm>
              <a:off x="1180210" y="2875187"/>
              <a:ext cx="2667892" cy="73866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>
                  <a:solidFill>
                    <a:srgbClr val="DC6E1E"/>
                  </a:solidFill>
                </a:rPr>
                <a:t>6</a:t>
              </a:r>
              <a:r>
                <a:rPr lang="pl-PL" sz="240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pl-PL">
                  <a:solidFill>
                    <a:schemeClr val="bg1"/>
                  </a:solidFill>
                </a:rPr>
                <a:t>Celów szczegółowych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Strzałka: w dół 7">
              <a:extLst>
                <a:ext uri="{FF2B5EF4-FFF2-40B4-BE49-F238E27FC236}">
                  <a16:creationId xmlns:a16="http://schemas.microsoft.com/office/drawing/2014/main" id="{45F6E924-E42C-44AE-8C10-612AE0CFC45B}"/>
                </a:ext>
              </a:extLst>
            </p:cNvPr>
            <p:cNvSpPr/>
            <p:nvPr/>
          </p:nvSpPr>
          <p:spPr>
            <a:xfrm>
              <a:off x="2227347" y="3680561"/>
              <a:ext cx="583572" cy="101566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E67B70F5-720F-46A5-82BC-B33F9FFCAA71}"/>
                </a:ext>
              </a:extLst>
            </p:cNvPr>
            <p:cNvSpPr txBox="1"/>
            <p:nvPr/>
          </p:nvSpPr>
          <p:spPr>
            <a:xfrm>
              <a:off x="647699" y="1080917"/>
              <a:ext cx="3732915" cy="92333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>
                  <a:solidFill>
                    <a:schemeClr val="bg1"/>
                  </a:solidFill>
                </a:rPr>
                <a:t>Cel 3. Poprawa systemu zarządzania ryzykiem powodziowym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1190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7EF408A4-16E9-4A5C-B965-F5183776C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/>
              <a:t>Priorytety typów działań</a:t>
            </a:r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6671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2579AA-AC0D-4FD4-BF53-21B3E57C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Zasada </a:t>
            </a:r>
            <a:r>
              <a:rPr lang="pl-PL" err="1"/>
              <a:t>priorytetyzacji</a:t>
            </a:r>
            <a:r>
              <a:rPr lang="pl-PL"/>
              <a:t> typów działań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E7B866-0D6D-4A44-A87A-BCFD609AA9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dirty="0" smtClean="0"/>
              <a:pPr/>
              <a:t>20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AAA79FE-E346-4F98-A949-2CB775923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817731"/>
              </p:ext>
            </p:extLst>
          </p:nvPr>
        </p:nvGraphicFramePr>
        <p:xfrm>
          <a:off x="2387600" y="1143000"/>
          <a:ext cx="7093449" cy="2887135"/>
        </p:xfrm>
        <a:graphic>
          <a:graphicData uri="http://schemas.openxmlformats.org/drawingml/2006/table">
            <a:tbl>
              <a:tblPr firstRow="1" firstCol="1" bandRow="1"/>
              <a:tblGrid>
                <a:gridCol w="1912737">
                  <a:extLst>
                    <a:ext uri="{9D8B030D-6E8A-4147-A177-3AD203B41FA5}">
                      <a16:colId xmlns:a16="http://schemas.microsoft.com/office/drawing/2014/main" val="1835718806"/>
                    </a:ext>
                  </a:extLst>
                </a:gridCol>
                <a:gridCol w="1724404">
                  <a:extLst>
                    <a:ext uri="{9D8B030D-6E8A-4147-A177-3AD203B41FA5}">
                      <a16:colId xmlns:a16="http://schemas.microsoft.com/office/drawing/2014/main" val="2039233401"/>
                    </a:ext>
                  </a:extLst>
                </a:gridCol>
                <a:gridCol w="1682685">
                  <a:extLst>
                    <a:ext uri="{9D8B030D-6E8A-4147-A177-3AD203B41FA5}">
                      <a16:colId xmlns:a16="http://schemas.microsoft.com/office/drawing/2014/main" val="1005831889"/>
                    </a:ext>
                  </a:extLst>
                </a:gridCol>
                <a:gridCol w="1773623">
                  <a:extLst>
                    <a:ext uri="{9D8B030D-6E8A-4147-A177-3AD203B41FA5}">
                      <a16:colId xmlns:a16="http://schemas.microsoft.com/office/drawing/2014/main" val="1397837560"/>
                    </a:ext>
                  </a:extLst>
                </a:gridCol>
              </a:tblGrid>
              <a:tr h="982947">
                <a:tc rowSpan="2">
                  <a:txBody>
                    <a:bodyPr/>
                    <a:lstStyle/>
                    <a:p>
                      <a:pPr algn="ctr"/>
                      <a:r>
                        <a:rPr lang="pl-PL" sz="1200" b="1">
                          <a:solidFill>
                            <a:srgbClr val="FFFFFF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Istotność celów szczegółowych w realizacji celu głównego</a:t>
                      </a:r>
                      <a:endParaRPr lang="pl-PL" sz="1200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417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l-PL" sz="1200" b="1">
                          <a:solidFill>
                            <a:srgbClr val="FFFFFF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Istotność typów działań w realizacji celu szczegółowego</a:t>
                      </a:r>
                      <a:endParaRPr lang="pl-PL" sz="1200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41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812826"/>
                  </a:ext>
                </a:extLst>
              </a:tr>
              <a:tr h="47604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1</a:t>
                      </a:r>
                      <a:endParaRPr lang="pl-PL" sz="1200" b="1">
                        <a:solidFill>
                          <a:schemeClr val="bg1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41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2</a:t>
                      </a:r>
                      <a:endParaRPr lang="pl-PL" sz="1200" b="1">
                        <a:solidFill>
                          <a:schemeClr val="bg1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41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3</a:t>
                      </a:r>
                      <a:endParaRPr lang="pl-PL" sz="1200" b="1">
                        <a:solidFill>
                          <a:schemeClr val="bg1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41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496498"/>
                  </a:ext>
                </a:extLst>
              </a:tr>
              <a:tr h="47604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3C322D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1</a:t>
                      </a:r>
                      <a:endParaRPr lang="pl-PL" sz="1200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Niski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priorytet</a:t>
                      </a:r>
                      <a:endParaRPr lang="pl-PL" sz="1200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Niski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priorytet</a:t>
                      </a:r>
                      <a:endParaRPr lang="pl-PL" sz="1200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Niski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prioryte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Calibri" panose="020F0502020204030204" pitchFamily="34" charset="0"/>
                          <a:cs typeface="Arial"/>
                        </a:rPr>
                        <a:t>t</a:t>
                      </a:r>
                      <a:endParaRPr lang="pl-PL" sz="1200" err="1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794467"/>
                  </a:ext>
                </a:extLst>
              </a:tr>
              <a:tr h="47604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3C322D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2</a:t>
                      </a:r>
                      <a:endParaRPr lang="pl-PL" sz="1200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Niski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priorytet</a:t>
                      </a:r>
                      <a:endParaRPr lang="pl-PL" sz="1200" err="1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Średni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priorytet</a:t>
                      </a:r>
                      <a:endParaRPr lang="pl-PL" sz="1200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Średni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prioryte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Calibri" panose="020F0502020204030204" pitchFamily="34" charset="0"/>
                          <a:cs typeface="Arial"/>
                        </a:rPr>
                        <a:t>t</a:t>
                      </a:r>
                      <a:endParaRPr lang="pl-PL" sz="1200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866485"/>
                  </a:ext>
                </a:extLst>
              </a:tr>
              <a:tr h="47604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3C322D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3</a:t>
                      </a:r>
                      <a:endParaRPr lang="pl-PL" sz="1200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Średni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priorytet</a:t>
                      </a:r>
                      <a:endParaRPr lang="pl-PL" sz="1200" err="1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Wysoki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priorytet</a:t>
                      </a:r>
                      <a:endParaRPr lang="pl-PL" sz="1200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Wysoki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Times New Roman" panose="02020603050405020304" pitchFamily="18" charset="0"/>
                          <a:cs typeface="Calibri"/>
                        </a:rPr>
                        <a:t>prioryte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Calibri" panose="020F0502020204030204" pitchFamily="34" charset="0"/>
                          <a:cs typeface="Arial"/>
                        </a:rPr>
                        <a:t>t</a:t>
                      </a:r>
                      <a:endParaRPr lang="pl-PL" sz="1200">
                        <a:solidFill>
                          <a:srgbClr val="000000"/>
                        </a:solidFill>
                        <a:effectLst/>
                        <a:latin typeface="Verdana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E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018448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E9547D39-6C17-403F-BC55-238701E87EF4}"/>
              </a:ext>
            </a:extLst>
          </p:cNvPr>
          <p:cNvSpPr txBox="1"/>
          <p:nvPr/>
        </p:nvSpPr>
        <p:spPr>
          <a:xfrm>
            <a:off x="791478" y="4273145"/>
            <a:ext cx="9549146" cy="19082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l-PL" b="1" dirty="0">
                <a:solidFill>
                  <a:srgbClr val="DC6E1E"/>
                </a:solidFill>
              </a:rPr>
              <a:t>Wysoki priorytet </a:t>
            </a:r>
            <a:r>
              <a:rPr lang="pl-PL" dirty="0">
                <a:solidFill>
                  <a:srgbClr val="002060"/>
                </a:solidFill>
              </a:rPr>
              <a:t>– typy działań wymagające pilnej realizacji/ bezwzględnego wdrożenia w bieżącym cyklu planistycznym</a:t>
            </a:r>
          </a:p>
          <a:p>
            <a:pPr algn="just">
              <a:spcAft>
                <a:spcPts val="600"/>
              </a:spcAft>
            </a:pPr>
            <a:r>
              <a:rPr lang="pl-PL" b="1" dirty="0">
                <a:solidFill>
                  <a:srgbClr val="DC6E1E"/>
                </a:solidFill>
              </a:rPr>
              <a:t>Średni priorytet </a:t>
            </a:r>
            <a:r>
              <a:rPr lang="pl-PL" dirty="0">
                <a:solidFill>
                  <a:srgbClr val="002060"/>
                </a:solidFill>
              </a:rPr>
              <a:t>- typy działań, które powinny być podjęte w bieżącym cyklu planistycznym i mogą być kontynuowane w kolejnym cyklu planistycznym</a:t>
            </a:r>
          </a:p>
          <a:p>
            <a:pPr algn="just">
              <a:spcAft>
                <a:spcPts val="600"/>
              </a:spcAft>
            </a:pPr>
            <a:r>
              <a:rPr lang="pl-PL" b="1" dirty="0">
                <a:solidFill>
                  <a:srgbClr val="DC6E1E"/>
                </a:solidFill>
              </a:rPr>
              <a:t>Niski priorytet </a:t>
            </a:r>
            <a:r>
              <a:rPr lang="pl-PL" dirty="0">
                <a:solidFill>
                  <a:srgbClr val="002060"/>
                </a:solidFill>
              </a:rPr>
              <a:t>- typy działań, które powinny być zainicjowane w bieżącym cyklu planistycznym w miarę dostępności zasobów</a:t>
            </a:r>
          </a:p>
        </p:txBody>
      </p:sp>
    </p:spTree>
    <p:extLst>
      <p:ext uri="{BB962C8B-B14F-4D97-AF65-F5344CB8AC3E}">
        <p14:creationId xmlns:p14="http://schemas.microsoft.com/office/powerpoint/2010/main" val="1424421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91FC52-3B98-4975-881D-0DE3A279C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/>
              <a:t>Priorytetyzacja</a:t>
            </a:r>
            <a:r>
              <a:rPr lang="pl-PL"/>
              <a:t> typów działań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4B2A737-F1D5-46BA-8CE3-2FDA1AD226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dirty="0" smtClean="0"/>
              <a:pPr/>
              <a:t>21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A68B547-B9F0-4795-9590-D31A564283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995267"/>
              </p:ext>
            </p:extLst>
          </p:nvPr>
        </p:nvGraphicFramePr>
        <p:xfrm>
          <a:off x="679048" y="1268999"/>
          <a:ext cx="10833903" cy="4320001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0833903">
                  <a:extLst>
                    <a:ext uri="{9D8B030D-6E8A-4147-A177-3AD203B41FA5}">
                      <a16:colId xmlns:a16="http://schemas.microsoft.com/office/drawing/2014/main" val="2131210322"/>
                    </a:ext>
                  </a:extLst>
                </a:gridCol>
              </a:tblGrid>
              <a:tr h="505855">
                <a:tc>
                  <a:txBody>
                    <a:bodyPr/>
                    <a:lstStyle/>
                    <a:p>
                      <a:pPr algn="l"/>
                      <a:r>
                        <a:rPr lang="pl-PL" sz="120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Typy działań o wysokim priorytecie w RW Dolnej Wisły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9964691"/>
                  </a:ext>
                </a:extLst>
              </a:tr>
              <a:tr h="505855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Ochrona lub zwiększenie retencji </a:t>
                      </a:r>
                      <a:r>
                        <a:rPr lang="pl-PL" sz="1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zlewniowej</a:t>
                      </a: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na gruntach leśnych zadrzewionych i zakrzewionych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0493808"/>
                  </a:ext>
                </a:extLst>
              </a:tr>
              <a:tr h="50585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Ochrona lub zwiększanie retencji </a:t>
                      </a:r>
                      <a:r>
                        <a:rPr lang="pl-PL" sz="12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zlewniowej</a:t>
                      </a: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na użytkach rolnych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8888374"/>
                  </a:ext>
                </a:extLst>
              </a:tr>
              <a:tr h="50585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Ochrona lub zwiększanie retencji </a:t>
                      </a:r>
                      <a:r>
                        <a:rPr lang="pl-PL" sz="12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zlewniowej</a:t>
                      </a: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na gruntach zurbanizowanych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7632414"/>
                  </a:ext>
                </a:extLst>
              </a:tr>
              <a:tr h="50585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Ochrona lub zwiększenie retencji dolin rzecznych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1932282"/>
                  </a:ext>
                </a:extLst>
              </a:tr>
              <a:tr h="513948">
                <a:tc>
                  <a:txBody>
                    <a:bodyPr/>
                    <a:lstStyle/>
                    <a:p>
                      <a:pPr marL="0" marR="0" lvl="0" indent="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Opracowanie dokumentów i podjęcie prac legislacyjnych pozwalających na wykupy gruntów i budynków w obszarze dolin rzecznych lub terenów zalewowych, w szczególności obszarów szczególnego zagrożenia powodzią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2158713"/>
                  </a:ext>
                </a:extLst>
              </a:tr>
              <a:tr h="77092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Opracowanie dokumentów i podjęcie prac legislacyjnych pozwalających na relokację obiektów szczególnie zagrożonych lub utrudniających przepływ wód powodziowych w obszarze dolin rzecznych lub terenów zalewowych, w szczególności obszarów szczególnego zagrożenia powodzią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3734197"/>
                  </a:ext>
                </a:extLst>
              </a:tr>
              <a:tr h="505855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Budowa i rozwój lokalnych systemów ostrzegania przed powodziami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447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83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91FC52-3B98-4975-881D-0DE3A279C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/>
              <a:t>Priorytetyzacja</a:t>
            </a:r>
            <a:r>
              <a:rPr lang="pl-PL"/>
              <a:t> typów działań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4B2A737-F1D5-46BA-8CE3-2FDA1AD226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dirty="0" smtClean="0"/>
              <a:pPr/>
              <a:t>22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A68B547-B9F0-4795-9590-D31A56428381}"/>
              </a:ext>
            </a:extLst>
          </p:cNvPr>
          <p:cNvGraphicFramePr>
            <a:graphicFrameLocks noGrp="1"/>
          </p:cNvGraphicFramePr>
          <p:nvPr/>
        </p:nvGraphicFramePr>
        <p:xfrm>
          <a:off x="679048" y="1269000"/>
          <a:ext cx="10833903" cy="3840851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0833903">
                  <a:extLst>
                    <a:ext uri="{9D8B030D-6E8A-4147-A177-3AD203B41FA5}">
                      <a16:colId xmlns:a16="http://schemas.microsoft.com/office/drawing/2014/main" val="2131210322"/>
                    </a:ext>
                  </a:extLst>
                </a:gridCol>
              </a:tblGrid>
              <a:tr h="479148">
                <a:tc>
                  <a:txBody>
                    <a:bodyPr/>
                    <a:lstStyle/>
                    <a:p>
                      <a:pPr algn="l"/>
                      <a:r>
                        <a:rPr lang="pl-PL" sz="120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Typy działań o wysokim priorytecie w RW Dolnej Wisły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9964691"/>
                  </a:ext>
                </a:extLst>
              </a:tr>
              <a:tr h="486815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Doskonalenie planów zarządzania kryzysowego (wszystkie poziomy zarzadzania), z uwzględnieniem map zagrożenia powodziowego i map ryzyka powodziowego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8673026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Usprawnienie reguł sterowania obiektami i urządzeniami technicznej ochrony przed powodzią dla redukcji fali powodziowej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56180943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Budowa hydrotechnicznych obiektów retencjonujących wodę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7815872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Budowa mobilnych systemów ochrony przed powodzią</a:t>
                      </a:r>
                      <a:endParaRPr lang="pl-PL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2316547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Budowa przebudowa wałów przeciwpowodziowych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0538617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Budowa kanałów ulgi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2656770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Dostosowanie przepustowości koryta cieków lub kanałów do racjonalnego przeprowadzania wód powodziowych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2891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319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7EF408A4-16E9-4A5C-B965-F5183776C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Konsultacje społeczne.</a:t>
            </a:r>
          </a:p>
          <a:p>
            <a:r>
              <a:rPr lang="pl-PL" dirty="0"/>
              <a:t>Czyli gdzie znaleźć materiały</a:t>
            </a:r>
          </a:p>
        </p:txBody>
      </p:sp>
    </p:spTree>
    <p:extLst>
      <p:ext uri="{BB962C8B-B14F-4D97-AF65-F5344CB8AC3E}">
        <p14:creationId xmlns:p14="http://schemas.microsoft.com/office/powerpoint/2010/main" val="642483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2579AA-AC0D-4FD4-BF53-21B3E57C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Przestrzenna baza danych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E7B866-0D6D-4A44-A87A-BCFD609AA9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24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11FE19A-C0A9-4F0A-84A6-7E3BEB6F0BB1}"/>
              </a:ext>
            </a:extLst>
          </p:cNvPr>
          <p:cNvSpPr txBox="1"/>
          <p:nvPr/>
        </p:nvSpPr>
        <p:spPr>
          <a:xfrm>
            <a:off x="5733261" y="2242427"/>
            <a:ext cx="6148386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/>
              <a:t>Rekomendowane w projektach aktualizacji planów zarządzania ryzykiem powodziowym działania, zostały udostępnione w postaci przestrzennej bazy danych</a:t>
            </a:r>
            <a:endParaRPr lang="en-US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FA4095A-5631-4654-8EFA-AF604976A21F}"/>
              </a:ext>
            </a:extLst>
          </p:cNvPr>
          <p:cNvSpPr txBox="1"/>
          <p:nvPr/>
        </p:nvSpPr>
        <p:spPr>
          <a:xfrm>
            <a:off x="6344615" y="407444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DC6E1E"/>
                </a:solidFill>
              </a:rPr>
              <a:t>www.stoppowodzi.pl/projekty-apzrp/</a:t>
            </a:r>
            <a:endParaRPr lang="en-US" dirty="0"/>
          </a:p>
        </p:txBody>
      </p:sp>
      <p:sp>
        <p:nvSpPr>
          <p:cNvPr id="15" name="Strzałka: w dół 14">
            <a:extLst>
              <a:ext uri="{FF2B5EF4-FFF2-40B4-BE49-F238E27FC236}">
                <a16:creationId xmlns:a16="http://schemas.microsoft.com/office/drawing/2014/main" id="{52FD5A04-4E9F-48DB-B2AE-9C56B754A3F1}"/>
              </a:ext>
            </a:extLst>
          </p:cNvPr>
          <p:cNvSpPr/>
          <p:nvPr/>
        </p:nvSpPr>
        <p:spPr>
          <a:xfrm>
            <a:off x="8716966" y="3442756"/>
            <a:ext cx="180975" cy="5208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3609193-726A-46E3-BBD4-E0456CB37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1" y="809454"/>
            <a:ext cx="5485241" cy="5485241"/>
          </a:xfrm>
          <a:prstGeom prst="rect">
            <a:avLst/>
          </a:prstGeom>
        </p:spPr>
      </p:pic>
      <p:sp>
        <p:nvSpPr>
          <p:cNvPr id="20" name="Owal 19">
            <a:extLst>
              <a:ext uri="{FF2B5EF4-FFF2-40B4-BE49-F238E27FC236}">
                <a16:creationId xmlns:a16="http://schemas.microsoft.com/office/drawing/2014/main" id="{A843BDA8-92AC-4F61-80F4-F450DC721140}"/>
              </a:ext>
            </a:extLst>
          </p:cNvPr>
          <p:cNvSpPr/>
          <p:nvPr/>
        </p:nvSpPr>
        <p:spPr>
          <a:xfrm>
            <a:off x="2171365" y="5749044"/>
            <a:ext cx="1600200" cy="495300"/>
          </a:xfrm>
          <a:prstGeom prst="ellipse">
            <a:avLst/>
          </a:prstGeom>
          <a:noFill/>
          <a:ln w="38100">
            <a:solidFill>
              <a:srgbClr val="DC6E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trzałka: w prawo 20">
            <a:extLst>
              <a:ext uri="{FF2B5EF4-FFF2-40B4-BE49-F238E27FC236}">
                <a16:creationId xmlns:a16="http://schemas.microsoft.com/office/drawing/2014/main" id="{48D26B33-AE15-49DD-ACB0-167F081264A2}"/>
              </a:ext>
            </a:extLst>
          </p:cNvPr>
          <p:cNvSpPr/>
          <p:nvPr/>
        </p:nvSpPr>
        <p:spPr>
          <a:xfrm rot="10800000">
            <a:off x="3882618" y="5908923"/>
            <a:ext cx="1600200" cy="1755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0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2579AA-AC0D-4FD4-BF53-21B3E57CF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6568" y="143638"/>
            <a:ext cx="7418315" cy="668883"/>
          </a:xfrm>
        </p:spPr>
        <p:txBody>
          <a:bodyPr/>
          <a:lstStyle/>
          <a:p>
            <a:r>
              <a:rPr lang="pl-PL"/>
              <a:t>Przestrzenna baza danych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E7B866-0D6D-4A44-A87A-BCFD609AA9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25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B6713CA-E21C-422F-B572-967FA0851000}"/>
              </a:ext>
            </a:extLst>
          </p:cNvPr>
          <p:cNvSpPr txBox="1"/>
          <p:nvPr/>
        </p:nvSpPr>
        <p:spPr>
          <a:xfrm>
            <a:off x="343607" y="1354724"/>
            <a:ext cx="3218743" cy="175432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dirty="0"/>
              <a:t>Wybór obiektów na podstawie atrybutów:</a:t>
            </a:r>
          </a:p>
          <a:p>
            <a:pPr marL="285750" indent="-285750">
              <a:buFontTx/>
              <a:buChar char="-"/>
            </a:pPr>
            <a:r>
              <a:rPr lang="pl-PL" dirty="0"/>
              <a:t>Region Wodny</a:t>
            </a:r>
          </a:p>
          <a:p>
            <a:pPr marL="285750" indent="-285750">
              <a:buFontTx/>
              <a:buChar char="-"/>
            </a:pPr>
            <a:r>
              <a:rPr lang="pl-PL" dirty="0"/>
              <a:t>Identyfikator działania</a:t>
            </a:r>
          </a:p>
          <a:p>
            <a:pPr marL="285750" indent="-285750">
              <a:buFontTx/>
              <a:buChar char="-"/>
            </a:pPr>
            <a:r>
              <a:rPr lang="pl-PL" dirty="0"/>
              <a:t>Obszar problemowy</a:t>
            </a:r>
          </a:p>
          <a:p>
            <a:pPr marL="285750" indent="-285750">
              <a:buFontTx/>
              <a:buChar char="-"/>
            </a:pPr>
            <a:r>
              <a:rPr lang="pl-PL" dirty="0"/>
              <a:t>Nazwa działania</a:t>
            </a:r>
            <a:endParaRPr lang="en-US" dirty="0"/>
          </a:p>
        </p:txBody>
      </p:sp>
      <p:sp>
        <p:nvSpPr>
          <p:cNvPr id="18" name="Strzałka: w prawo 17">
            <a:extLst>
              <a:ext uri="{FF2B5EF4-FFF2-40B4-BE49-F238E27FC236}">
                <a16:creationId xmlns:a16="http://schemas.microsoft.com/office/drawing/2014/main" id="{878A6868-4413-476E-92AE-4F2A064A1CCC}"/>
              </a:ext>
            </a:extLst>
          </p:cNvPr>
          <p:cNvSpPr/>
          <p:nvPr/>
        </p:nvSpPr>
        <p:spPr>
          <a:xfrm>
            <a:off x="3952875" y="2047875"/>
            <a:ext cx="1200150" cy="2762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1FDD024-FD1F-43F7-A43A-FA6A71242218}"/>
              </a:ext>
            </a:extLst>
          </p:cNvPr>
          <p:cNvSpPr txBox="1"/>
          <p:nvPr/>
        </p:nvSpPr>
        <p:spPr>
          <a:xfrm>
            <a:off x="343606" y="3506313"/>
            <a:ext cx="4609393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/>
              <a:t>Możliwość dodawania komentarzy do działań</a:t>
            </a:r>
            <a:endParaRPr lang="en-US"/>
          </a:p>
        </p:txBody>
      </p:sp>
      <p:pic>
        <p:nvPicPr>
          <p:cNvPr id="27" name="Obraz 26">
            <a:extLst>
              <a:ext uri="{FF2B5EF4-FFF2-40B4-BE49-F238E27FC236}">
                <a16:creationId xmlns:a16="http://schemas.microsoft.com/office/drawing/2014/main" id="{AC129A59-86DA-4421-ADCC-47D0D5B7A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06" y="4607632"/>
            <a:ext cx="4143375" cy="15716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28" name="Strzałka: w dół 27">
            <a:extLst>
              <a:ext uri="{FF2B5EF4-FFF2-40B4-BE49-F238E27FC236}">
                <a16:creationId xmlns:a16="http://schemas.microsoft.com/office/drawing/2014/main" id="{D97BF0B3-0652-4DC8-A5DE-63CCE268C2D1}"/>
              </a:ext>
            </a:extLst>
          </p:cNvPr>
          <p:cNvSpPr/>
          <p:nvPr/>
        </p:nvSpPr>
        <p:spPr>
          <a:xfrm>
            <a:off x="2415293" y="4210369"/>
            <a:ext cx="185032" cy="2922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FD17D24-ADBD-4391-B669-51ABBE376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5725" y="1079563"/>
            <a:ext cx="5680879" cy="509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9284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2579AA-AC0D-4FD4-BF53-21B3E57C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Mapy zagrożenia i ryzyka powodziowego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E7B866-0D6D-4A44-A87A-BCFD609AA9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F19504-695F-CE4B-868E-7BE0AEDCF388}" type="slidenum">
              <a:rPr lang="fr-FR" smtClean="0"/>
              <a:pPr/>
              <a:t>26</a:t>
            </a:fld>
            <a:r>
              <a:rPr lang="fr-FR">
                <a:solidFill>
                  <a:srgbClr val="005570"/>
                </a:solidFill>
              </a:rPr>
              <a:t>/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6656F79-08F6-485F-8A2E-22E3FA6DE0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58" t="16632" r="12010" b="11803"/>
          <a:stretch/>
        </p:blipFill>
        <p:spPr>
          <a:xfrm>
            <a:off x="179108" y="950621"/>
            <a:ext cx="9294829" cy="4863511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FA4095A-5631-4654-8EFA-AF604976A21F}"/>
              </a:ext>
            </a:extLst>
          </p:cNvPr>
          <p:cNvSpPr txBox="1"/>
          <p:nvPr/>
        </p:nvSpPr>
        <p:spPr>
          <a:xfrm>
            <a:off x="6366809" y="4969992"/>
            <a:ext cx="5295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>
                <a:solidFill>
                  <a:srgbClr val="DC6E1E"/>
                </a:solidFill>
              </a:rPr>
              <a:t>https://isok.gov.pl/hydroportal.html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935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5E58F6-8785-45FD-97AD-670E595E70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Dziękujemy za uwagę</a:t>
            </a:r>
          </a:p>
        </p:txBody>
      </p:sp>
    </p:spTree>
    <p:extLst>
      <p:ext uri="{BB962C8B-B14F-4D97-AF65-F5344CB8AC3E}">
        <p14:creationId xmlns:p14="http://schemas.microsoft.com/office/powerpoint/2010/main" val="1031045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9BDB4"/>
      </a:accent1>
      <a:accent2>
        <a:srgbClr val="0E546F"/>
      </a:accent2>
      <a:accent3>
        <a:srgbClr val="A5A5A5"/>
      </a:accent3>
      <a:accent4>
        <a:srgbClr val="0E546F"/>
      </a:accent4>
      <a:accent5>
        <a:srgbClr val="59BDB4"/>
      </a:accent5>
      <a:accent6>
        <a:srgbClr val="125872"/>
      </a:accent6>
      <a:hlink>
        <a:srgbClr val="59BDB4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9BDB4"/>
      </a:accent1>
      <a:accent2>
        <a:srgbClr val="0E546F"/>
      </a:accent2>
      <a:accent3>
        <a:srgbClr val="A5A5A5"/>
      </a:accent3>
      <a:accent4>
        <a:srgbClr val="0E546F"/>
      </a:accent4>
      <a:accent5>
        <a:srgbClr val="59BDB4"/>
      </a:accent5>
      <a:accent6>
        <a:srgbClr val="125872"/>
      </a:accent6>
      <a:hlink>
        <a:srgbClr val="59BDB4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9BDB4"/>
      </a:accent1>
      <a:accent2>
        <a:srgbClr val="0E546F"/>
      </a:accent2>
      <a:accent3>
        <a:srgbClr val="A5A5A5"/>
      </a:accent3>
      <a:accent4>
        <a:srgbClr val="0E546F"/>
      </a:accent4>
      <a:accent5>
        <a:srgbClr val="59BDB4"/>
      </a:accent5>
      <a:accent6>
        <a:srgbClr val="125872"/>
      </a:accent6>
      <a:hlink>
        <a:srgbClr val="59BDB4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B28F7AFF30ABC48AAFFCBADDCE66B08" ma:contentTypeVersion="6" ma:contentTypeDescription="Utwórz nowy dokument." ma:contentTypeScope="" ma:versionID="19a7add33c03b81a9ae1282a22c5d673">
  <xsd:schema xmlns:xsd="http://www.w3.org/2001/XMLSchema" xmlns:xs="http://www.w3.org/2001/XMLSchema" xmlns:p="http://schemas.microsoft.com/office/2006/metadata/properties" xmlns:ns2="840d8960-e86c-4913-aace-e3802c2dae7a" xmlns:ns3="0a9b7603-5722-45ae-ad1a-0a5b378519c6" targetNamespace="http://schemas.microsoft.com/office/2006/metadata/properties" ma:root="true" ma:fieldsID="1d252ff6fd971428dbe09eb82150b9c0" ns2:_="" ns3:_="">
    <xsd:import namespace="840d8960-e86c-4913-aace-e3802c2dae7a"/>
    <xsd:import namespace="0a9b7603-5722-45ae-ad1a-0a5b378519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d8960-e86c-4913-aace-e3802c2dae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9b7603-5722-45ae-ad1a-0a5b378519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a9b7603-5722-45ae-ad1a-0a5b378519c6">
      <UserInfo>
        <DisplayName>Kornaga-Janowska, Iwona</DisplayName>
        <AccountId>57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E48149-7AE0-4797-A81A-A8A37F0AD586}"/>
</file>

<file path=customXml/itemProps2.xml><?xml version="1.0" encoding="utf-8"?>
<ds:datastoreItem xmlns:ds="http://schemas.openxmlformats.org/officeDocument/2006/customXml" ds:itemID="{0B807B53-C5FE-4ACC-9A9C-EFE093DB3185}">
  <ds:schemaRefs>
    <ds:schemaRef ds:uri="0a9b7603-5722-45ae-ad1a-0a5b378519c6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840d8960-e86c-4913-aace-e3802c2dae7a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D7F69A8-5612-45B6-8601-B7FCB7B4A7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15921</TotalTime>
  <Words>1547</Words>
  <Application>Microsoft Office PowerPoint</Application>
  <PresentationFormat>Panoramiczny</PresentationFormat>
  <Paragraphs>297</Paragraphs>
  <Slides>27</Slides>
  <Notes>14</Notes>
  <HiddenSlides>0</HiddenSlides>
  <MMClips>0</MMClips>
  <ScaleCrop>false</ScaleCrop>
  <HeadingPairs>
    <vt:vector size="4" baseType="variant">
      <vt:variant>
        <vt:lpstr>Motyw</vt:lpstr>
      </vt:variant>
      <vt:variant>
        <vt:i4>3</vt:i4>
      </vt:variant>
      <vt:variant>
        <vt:lpstr>Tytuły slajdów</vt:lpstr>
      </vt:variant>
      <vt:variant>
        <vt:i4>27</vt:i4>
      </vt:variant>
    </vt:vector>
  </HeadingPairs>
  <TitlesOfParts>
    <vt:vector size="30" baseType="lpstr">
      <vt:lpstr>Office Theme</vt:lpstr>
      <vt:lpstr>1_Office Theme</vt:lpstr>
      <vt:lpstr>2_Office Theme</vt:lpstr>
      <vt:lpstr>Prezentacja programu PowerPoint</vt:lpstr>
      <vt:lpstr>Spotkanie konsultacyjne Gdańsk</vt:lpstr>
      <vt:lpstr>Prezentacja programu PowerPoint</vt:lpstr>
      <vt:lpstr>Definicje /Akty prawne</vt:lpstr>
      <vt:lpstr>Definicje /Akty prawne</vt:lpstr>
      <vt:lpstr>Dokumenty strategiczne</vt:lpstr>
      <vt:lpstr>PZRP – podstawy prawne</vt:lpstr>
      <vt:lpstr>Identyfikacja ryzyka wystąpienia powodzi</vt:lpstr>
      <vt:lpstr>Przegląd i aktualizacja map zagrożenia i ryzyka powodziowego</vt:lpstr>
      <vt:lpstr>Przegląd i aktualizacja map zagrożenia i ryzyka powodziowego</vt:lpstr>
      <vt:lpstr>Przegląd i aktualizacja map zagrożenia i ryzyka powodziowego </vt:lpstr>
      <vt:lpstr>Prezentacja programu PowerPoint</vt:lpstr>
      <vt:lpstr>Cele główne aPZRP</vt:lpstr>
      <vt:lpstr>Cele główne i szczegółowe aPZRP </vt:lpstr>
      <vt:lpstr>Prezentacja programu PowerPoint</vt:lpstr>
      <vt:lpstr>Cel 1. Zahamowanie wzrostu ryzyka powodziowego</vt:lpstr>
      <vt:lpstr>Cel 2. Obniżenie istniejącego ryzyka powodziowego </vt:lpstr>
      <vt:lpstr>  Cel 3. Poprawa systemu zarządzania ryzykiem powodziowym  </vt:lpstr>
      <vt:lpstr>Prezentacja programu PowerPoint</vt:lpstr>
      <vt:lpstr>Zasada priorytetyzacji typów działań</vt:lpstr>
      <vt:lpstr>Priorytetyzacja typów działań</vt:lpstr>
      <vt:lpstr>Priorytetyzacja typów działań</vt:lpstr>
      <vt:lpstr>Prezentacja programu PowerPoint</vt:lpstr>
      <vt:lpstr>Przestrzenna baza danych </vt:lpstr>
      <vt:lpstr>Przestrzenna baza danych </vt:lpstr>
      <vt:lpstr>Mapy zagrożenia i ryzyka powodziowego</vt:lpstr>
      <vt:lpstr>Dziękujemy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Valentin Noguès</dc:creator>
  <cp:lastModifiedBy>Parandyk, Barbara</cp:lastModifiedBy>
  <cp:revision>32</cp:revision>
  <cp:lastPrinted>2021-01-15T08:57:48Z</cp:lastPrinted>
  <dcterms:created xsi:type="dcterms:W3CDTF">2019-12-09T20:57:06Z</dcterms:created>
  <dcterms:modified xsi:type="dcterms:W3CDTF">2021-05-20T09:32:36Z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0x010100DB28F7AFF30ABC48AAFFCBADDCE66B08</vt:lpwstr>
  </property>
  <property fmtid="{D5CDD505-2E9C-101B-9397-08002B2CF9AE}" pid="3" name="Order">
    <vt:r8>8214700</vt:r8>
  </property>
  <property fmtid="{D5CDD505-2E9C-101B-9397-08002B2CF9AE}" pid="4" name="xd_Signature">
    <vt:bool>false</vt:bool>
  </property>
  <property fmtid="{D5CDD505-2E9C-101B-9397-08002B2CF9AE}" pid="5" name="SharedWithUsers">
    <vt:lpwstr>57;#Kornaga-Janowska, Iwona</vt:lpwstr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_ExtendedDescription">
    <vt:lpwstr/>
  </property>
</Properties>
</file>